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18"/>
  </p:notesMasterIdLst>
  <p:sldIdLst>
    <p:sldId id="486" r:id="rId2"/>
    <p:sldId id="449" r:id="rId3"/>
    <p:sldId id="488" r:id="rId4"/>
    <p:sldId id="492" r:id="rId5"/>
    <p:sldId id="494" r:id="rId6"/>
    <p:sldId id="495" r:id="rId7"/>
    <p:sldId id="507" r:id="rId8"/>
    <p:sldId id="496" r:id="rId9"/>
    <p:sldId id="497" r:id="rId10"/>
    <p:sldId id="499" r:id="rId11"/>
    <p:sldId id="500" r:id="rId12"/>
    <p:sldId id="501" r:id="rId13"/>
    <p:sldId id="502" r:id="rId14"/>
    <p:sldId id="506" r:id="rId15"/>
    <p:sldId id="504" r:id="rId16"/>
    <p:sldId id="505" r:id="rId17"/>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927739-2D5F-554D-AA5D-D3E82560181F}">
          <p14:sldIdLst>
            <p14:sldId id="486"/>
            <p14:sldId id="449"/>
            <p14:sldId id="488"/>
            <p14:sldId id="492"/>
            <p14:sldId id="494"/>
            <p14:sldId id="495"/>
            <p14:sldId id="507"/>
            <p14:sldId id="496"/>
            <p14:sldId id="497"/>
            <p14:sldId id="499"/>
            <p14:sldId id="500"/>
            <p14:sldId id="501"/>
            <p14:sldId id="502"/>
            <p14:sldId id="506"/>
            <p14:sldId id="504"/>
            <p14:sldId id="505"/>
          </p14:sldIdLst>
        </p14:section>
        <p14:section name="Pretty Slides" id="{D3161BFA-78D8-40BB-9C53-83DB9B802B7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FC4"/>
    <a:srgbClr val="51AFCF"/>
    <a:srgbClr val="7BBE30"/>
    <a:srgbClr val="F0F0F0"/>
    <a:srgbClr val="BCD856"/>
    <a:srgbClr val="B6792F"/>
    <a:srgbClr val="D96A6B"/>
    <a:srgbClr val="719B80"/>
    <a:srgbClr val="416678"/>
    <a:srgbClr val="AE49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87673" autoAdjust="0"/>
  </p:normalViewPr>
  <p:slideViewPr>
    <p:cSldViewPr snapToGrid="0" snapToObjects="1">
      <p:cViewPr varScale="1">
        <p:scale>
          <a:sx n="102" d="100"/>
          <a:sy n="102" d="100"/>
        </p:scale>
        <p:origin x="171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10" d="100"/>
          <a:sy n="110" d="100"/>
        </p:scale>
        <p:origin x="-5232" y="-95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2446" tIns="46223" rIns="92446" bIns="46223" rtlCol="0"/>
          <a:lstStyle>
            <a:lvl1pPr algn="r">
              <a:defRPr sz="1200"/>
            </a:lvl1pPr>
          </a:lstStyle>
          <a:p>
            <a:fld id="{89A6D415-CE66-2945-B633-69C672C1E85E}" type="datetimeFigureOut">
              <a:rPr lang="en-US" smtClean="0"/>
              <a:pPr/>
              <a:t>12/3/2021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3" y="4415791"/>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a:defRPr sz="1200"/>
            </a:lvl1pPr>
          </a:lstStyle>
          <a:p>
            <a:fld id="{FE060DE3-B008-C444-8ABD-1E7E4F6C153D}" type="slidenum">
              <a:rPr lang="en-US" smtClean="0"/>
              <a:pPr/>
              <a:t>‹#›</a:t>
            </a:fld>
            <a:endParaRPr lang="en-US"/>
          </a:p>
        </p:txBody>
      </p:sp>
    </p:spTree>
    <p:extLst>
      <p:ext uri="{BB962C8B-B14F-4D97-AF65-F5344CB8AC3E}">
        <p14:creationId xmlns:p14="http://schemas.microsoft.com/office/powerpoint/2010/main" val="6048818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edium.com/regenerative-global/education-and-the-fourth-industrial-revolution-cd6bcd7256a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edium.com/regenerative-global/education-and-the-fourth-industrial-revolution-cd6bcd7256a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edium.com/regenerative-global/education-and-the-fourth-industrial-revolution-cd6bcd7256a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edium.com/regenerative-global/education-and-the-fourth-industrial-revolution-cd6bcd7256a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edium.com/regenerative-global/education-and-the-fourth-industrial-revolution-cd6bcd7256a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edium.com/regenerative-global/education-and-the-fourth-industrial-revolution-cd6bcd7256a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60DE3-B008-C444-8ABD-1E7E4F6C153D}" type="slidenum">
              <a:rPr lang="en-US" smtClean="0"/>
              <a:pPr/>
              <a:t>1</a:t>
            </a:fld>
            <a:endParaRPr lang="en-US"/>
          </a:p>
        </p:txBody>
      </p:sp>
    </p:spTree>
    <p:extLst>
      <p:ext uri="{BB962C8B-B14F-4D97-AF65-F5344CB8AC3E}">
        <p14:creationId xmlns:p14="http://schemas.microsoft.com/office/powerpoint/2010/main" val="2647269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hlinkClick r:id="rId3"/>
              </a:rPr>
              <a:t>https://teach.com/careers/become-a-teacher/what-can-i-teach/stem/</a:t>
            </a:r>
            <a:br>
              <a:rPr lang="en-US" altLang="ko-KR" dirty="0" smtClean="0">
                <a:hlinkClick r:id="rId3"/>
              </a:rPr>
            </a:br>
            <a:r>
              <a:rPr lang="en-US" altLang="ko-KR" dirty="0" smtClean="0">
                <a:hlinkClick r:id="rId3"/>
              </a:rPr>
              <a:t/>
            </a:r>
            <a:br>
              <a:rPr lang="en-US" altLang="ko-KR" dirty="0" smtClean="0">
                <a:hlinkClick r:id="rId3"/>
              </a:rPr>
            </a:br>
            <a:r>
              <a:rPr lang="en-US" altLang="ko-KR" dirty="0" smtClean="0">
                <a:hlinkClick r:id="rId3"/>
              </a:rPr>
              <a:t/>
            </a:r>
            <a:br>
              <a:rPr lang="en-US" altLang="ko-KR" dirty="0" smtClean="0">
                <a:hlinkClick r:id="rId3"/>
              </a:rPr>
            </a:br>
            <a:r>
              <a:rPr lang="en-US" altLang="ko-KR" dirty="0" smtClean="0">
                <a:hlinkClick r:id="rId3"/>
              </a:rPr>
              <a:t>http://www.stemedcoalition.org/</a:t>
            </a:r>
          </a:p>
          <a:p>
            <a:endParaRPr lang="en-US" altLang="ko-KR" dirty="0" smtClean="0">
              <a:hlinkClick r:id="rId3"/>
            </a:endParaRPr>
          </a:p>
          <a:p>
            <a:endParaRPr lang="en-US" altLang="ko-KR" dirty="0" smtClean="0">
              <a:hlinkClick r:id="rId3"/>
            </a:endParaRPr>
          </a:p>
          <a:p>
            <a:endParaRPr lang="en-US" altLang="ko-KR" dirty="0" smtClean="0">
              <a:hlinkClick r:id="rId3"/>
            </a:endParaRPr>
          </a:p>
        </p:txBody>
      </p:sp>
      <p:sp>
        <p:nvSpPr>
          <p:cNvPr id="4" name="Slide Number Placeholder 3"/>
          <p:cNvSpPr>
            <a:spLocks noGrp="1"/>
          </p:cNvSpPr>
          <p:nvPr>
            <p:ph type="sldNum" sz="quarter" idx="10"/>
          </p:nvPr>
        </p:nvSpPr>
        <p:spPr/>
        <p:txBody>
          <a:bodyPr/>
          <a:lstStyle/>
          <a:p>
            <a:fld id="{FE060DE3-B008-C444-8ABD-1E7E4F6C153D}" type="slidenum">
              <a:rPr lang="en-US" smtClean="0"/>
              <a:pPr/>
              <a:t>10</a:t>
            </a:fld>
            <a:endParaRPr lang="en-US"/>
          </a:p>
        </p:txBody>
      </p:sp>
    </p:spTree>
    <p:extLst>
      <p:ext uri="{BB962C8B-B14F-4D97-AF65-F5344CB8AC3E}">
        <p14:creationId xmlns:p14="http://schemas.microsoft.com/office/powerpoint/2010/main" val="575311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hlinkClick r:id="rId3"/>
              </a:rPr>
              <a:t>https://teach.com/careers/become-a-teacher/what-can-i-teach/stem/</a:t>
            </a:r>
          </a:p>
        </p:txBody>
      </p:sp>
      <p:sp>
        <p:nvSpPr>
          <p:cNvPr id="4" name="Slide Number Placeholder 3"/>
          <p:cNvSpPr>
            <a:spLocks noGrp="1"/>
          </p:cNvSpPr>
          <p:nvPr>
            <p:ph type="sldNum" sz="quarter" idx="10"/>
          </p:nvPr>
        </p:nvSpPr>
        <p:spPr/>
        <p:txBody>
          <a:bodyPr/>
          <a:lstStyle/>
          <a:p>
            <a:fld id="{FE060DE3-B008-C444-8ABD-1E7E4F6C153D}" type="slidenum">
              <a:rPr lang="en-US" smtClean="0"/>
              <a:pPr/>
              <a:t>11</a:t>
            </a:fld>
            <a:endParaRPr lang="en-US"/>
          </a:p>
        </p:txBody>
      </p:sp>
    </p:spTree>
    <p:extLst>
      <p:ext uri="{BB962C8B-B14F-4D97-AF65-F5344CB8AC3E}">
        <p14:creationId xmlns:p14="http://schemas.microsoft.com/office/powerpoint/2010/main" val="2695918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ko-KR" dirty="0" smtClean="0">
              <a:hlinkClick r:id="rId3"/>
            </a:endParaRPr>
          </a:p>
        </p:txBody>
      </p:sp>
      <p:sp>
        <p:nvSpPr>
          <p:cNvPr id="4" name="Slide Number Placeholder 3"/>
          <p:cNvSpPr>
            <a:spLocks noGrp="1"/>
          </p:cNvSpPr>
          <p:nvPr>
            <p:ph type="sldNum" sz="quarter" idx="10"/>
          </p:nvPr>
        </p:nvSpPr>
        <p:spPr/>
        <p:txBody>
          <a:bodyPr/>
          <a:lstStyle/>
          <a:p>
            <a:fld id="{FE060DE3-B008-C444-8ABD-1E7E4F6C153D}" type="slidenum">
              <a:rPr lang="en-US" smtClean="0"/>
              <a:pPr/>
              <a:t>12</a:t>
            </a:fld>
            <a:endParaRPr lang="en-US"/>
          </a:p>
        </p:txBody>
      </p:sp>
    </p:spTree>
    <p:extLst>
      <p:ext uri="{BB962C8B-B14F-4D97-AF65-F5344CB8AC3E}">
        <p14:creationId xmlns:p14="http://schemas.microsoft.com/office/powerpoint/2010/main" val="3891396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ko-KR" dirty="0" smtClean="0">
              <a:hlinkClick r:id="rId3"/>
            </a:endParaRPr>
          </a:p>
        </p:txBody>
      </p:sp>
      <p:sp>
        <p:nvSpPr>
          <p:cNvPr id="4" name="Slide Number Placeholder 3"/>
          <p:cNvSpPr>
            <a:spLocks noGrp="1"/>
          </p:cNvSpPr>
          <p:nvPr>
            <p:ph type="sldNum" sz="quarter" idx="10"/>
          </p:nvPr>
        </p:nvSpPr>
        <p:spPr/>
        <p:txBody>
          <a:bodyPr/>
          <a:lstStyle/>
          <a:p>
            <a:fld id="{FE060DE3-B008-C444-8ABD-1E7E4F6C153D}" type="slidenum">
              <a:rPr lang="en-US" smtClean="0"/>
              <a:pPr/>
              <a:t>13</a:t>
            </a:fld>
            <a:endParaRPr lang="en-US"/>
          </a:p>
        </p:txBody>
      </p:sp>
    </p:spTree>
    <p:extLst>
      <p:ext uri="{BB962C8B-B14F-4D97-AF65-F5344CB8AC3E}">
        <p14:creationId xmlns:p14="http://schemas.microsoft.com/office/powerpoint/2010/main" val="850844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ko-KR" dirty="0" smtClean="0">
              <a:hlinkClick r:id="rId3"/>
            </a:endParaRPr>
          </a:p>
        </p:txBody>
      </p:sp>
      <p:sp>
        <p:nvSpPr>
          <p:cNvPr id="4" name="Slide Number Placeholder 3"/>
          <p:cNvSpPr>
            <a:spLocks noGrp="1"/>
          </p:cNvSpPr>
          <p:nvPr>
            <p:ph type="sldNum" sz="quarter" idx="10"/>
          </p:nvPr>
        </p:nvSpPr>
        <p:spPr/>
        <p:txBody>
          <a:bodyPr/>
          <a:lstStyle/>
          <a:p>
            <a:fld id="{FE060DE3-B008-C444-8ABD-1E7E4F6C153D}" type="slidenum">
              <a:rPr lang="en-US" smtClean="0"/>
              <a:pPr/>
              <a:t>14</a:t>
            </a:fld>
            <a:endParaRPr lang="en-US"/>
          </a:p>
        </p:txBody>
      </p:sp>
    </p:spTree>
    <p:extLst>
      <p:ext uri="{BB962C8B-B14F-4D97-AF65-F5344CB8AC3E}">
        <p14:creationId xmlns:p14="http://schemas.microsoft.com/office/powerpoint/2010/main" val="177275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60DE3-B008-C444-8ABD-1E7E4F6C153D}" type="slidenum">
              <a:rPr lang="en-US" smtClean="0"/>
              <a:pPr/>
              <a:t>15</a:t>
            </a:fld>
            <a:endParaRPr lang="en-US"/>
          </a:p>
        </p:txBody>
      </p:sp>
    </p:spTree>
    <p:extLst>
      <p:ext uri="{BB962C8B-B14F-4D97-AF65-F5344CB8AC3E}">
        <p14:creationId xmlns:p14="http://schemas.microsoft.com/office/powerpoint/2010/main" val="4010581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60DE3-B008-C444-8ABD-1E7E4F6C153D}" type="slidenum">
              <a:rPr lang="en-US" smtClean="0"/>
              <a:pPr/>
              <a:t>16</a:t>
            </a:fld>
            <a:endParaRPr lang="en-US"/>
          </a:p>
        </p:txBody>
      </p:sp>
    </p:spTree>
    <p:extLst>
      <p:ext uri="{BB962C8B-B14F-4D97-AF65-F5344CB8AC3E}">
        <p14:creationId xmlns:p14="http://schemas.microsoft.com/office/powerpoint/2010/main" val="320034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60DE3-B008-C444-8ABD-1E7E4F6C153D}" type="slidenum">
              <a:rPr lang="en-US" smtClean="0"/>
              <a:pPr/>
              <a:t>2</a:t>
            </a:fld>
            <a:endParaRPr lang="en-US"/>
          </a:p>
        </p:txBody>
      </p:sp>
    </p:spTree>
    <p:extLst>
      <p:ext uri="{BB962C8B-B14F-4D97-AF65-F5344CB8AC3E}">
        <p14:creationId xmlns:p14="http://schemas.microsoft.com/office/powerpoint/2010/main" val="305238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60DE3-B008-C444-8ABD-1E7E4F6C153D}" type="slidenum">
              <a:rPr lang="en-US" smtClean="0"/>
              <a:pPr/>
              <a:t>3</a:t>
            </a:fld>
            <a:endParaRPr lang="en-US"/>
          </a:p>
        </p:txBody>
      </p:sp>
    </p:spTree>
    <p:extLst>
      <p:ext uri="{BB962C8B-B14F-4D97-AF65-F5344CB8AC3E}">
        <p14:creationId xmlns:p14="http://schemas.microsoft.com/office/powerpoint/2010/main" val="352830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60DE3-B008-C444-8ABD-1E7E4F6C153D}" type="slidenum">
              <a:rPr lang="en-US" smtClean="0"/>
              <a:pPr/>
              <a:t>4</a:t>
            </a:fld>
            <a:endParaRPr lang="en-US"/>
          </a:p>
        </p:txBody>
      </p:sp>
    </p:spTree>
    <p:extLst>
      <p:ext uri="{BB962C8B-B14F-4D97-AF65-F5344CB8AC3E}">
        <p14:creationId xmlns:p14="http://schemas.microsoft.com/office/powerpoint/2010/main" val="3115530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60DE3-B008-C444-8ABD-1E7E4F6C153D}" type="slidenum">
              <a:rPr lang="en-US" smtClean="0"/>
              <a:pPr/>
              <a:t>5</a:t>
            </a:fld>
            <a:endParaRPr lang="en-US"/>
          </a:p>
        </p:txBody>
      </p:sp>
    </p:spTree>
    <p:extLst>
      <p:ext uri="{BB962C8B-B14F-4D97-AF65-F5344CB8AC3E}">
        <p14:creationId xmlns:p14="http://schemas.microsoft.com/office/powerpoint/2010/main" val="213889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60DE3-B008-C444-8ABD-1E7E4F6C153D}" type="slidenum">
              <a:rPr lang="en-US" smtClean="0"/>
              <a:pPr/>
              <a:t>6</a:t>
            </a:fld>
            <a:endParaRPr lang="en-US"/>
          </a:p>
        </p:txBody>
      </p:sp>
    </p:spTree>
    <p:extLst>
      <p:ext uri="{BB962C8B-B14F-4D97-AF65-F5344CB8AC3E}">
        <p14:creationId xmlns:p14="http://schemas.microsoft.com/office/powerpoint/2010/main" val="71326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60DE3-B008-C444-8ABD-1E7E4F6C153D}" type="slidenum">
              <a:rPr lang="en-US" smtClean="0"/>
              <a:pPr/>
              <a:t>7</a:t>
            </a:fld>
            <a:endParaRPr lang="en-US"/>
          </a:p>
        </p:txBody>
      </p:sp>
    </p:spTree>
    <p:extLst>
      <p:ext uri="{BB962C8B-B14F-4D97-AF65-F5344CB8AC3E}">
        <p14:creationId xmlns:p14="http://schemas.microsoft.com/office/powerpoint/2010/main" val="1737911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60DE3-B008-C444-8ABD-1E7E4F6C153D}" type="slidenum">
              <a:rPr lang="en-US" smtClean="0"/>
              <a:pPr/>
              <a:t>8</a:t>
            </a:fld>
            <a:endParaRPr lang="en-US"/>
          </a:p>
        </p:txBody>
      </p:sp>
    </p:spTree>
    <p:extLst>
      <p:ext uri="{BB962C8B-B14F-4D97-AF65-F5344CB8AC3E}">
        <p14:creationId xmlns:p14="http://schemas.microsoft.com/office/powerpoint/2010/main" val="329157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hlinkClick r:id="rId3"/>
              </a:rPr>
              <a:t>https://medium.com/regenerative-global/education-and-the-fourth-industrial-revolution-cd6bcd7256a3</a:t>
            </a:r>
          </a:p>
        </p:txBody>
      </p:sp>
      <p:sp>
        <p:nvSpPr>
          <p:cNvPr id="4" name="Slide Number Placeholder 3"/>
          <p:cNvSpPr>
            <a:spLocks noGrp="1"/>
          </p:cNvSpPr>
          <p:nvPr>
            <p:ph type="sldNum" sz="quarter" idx="10"/>
          </p:nvPr>
        </p:nvSpPr>
        <p:spPr/>
        <p:txBody>
          <a:bodyPr/>
          <a:lstStyle/>
          <a:p>
            <a:fld id="{FE060DE3-B008-C444-8ABD-1E7E4F6C153D}" type="slidenum">
              <a:rPr lang="en-US" smtClean="0"/>
              <a:pPr/>
              <a:t>9</a:t>
            </a:fld>
            <a:endParaRPr lang="en-US"/>
          </a:p>
        </p:txBody>
      </p:sp>
    </p:spTree>
    <p:extLst>
      <p:ext uri="{BB962C8B-B14F-4D97-AF65-F5344CB8AC3E}">
        <p14:creationId xmlns:p14="http://schemas.microsoft.com/office/powerpoint/2010/main" val="303226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3408A-A372-F640-A29D-8F0E67F42B29}" type="datetimeFigureOut">
              <a:rPr lang="en-US" smtClean="0"/>
              <a:pPr/>
              <a:t>12/3/2021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20B4D6-F890-C847-81C7-217DC80280FA}" type="slidenum">
              <a:rPr lang="en-US" smtClean="0"/>
              <a:pPr/>
              <a:t>‹#›</a:t>
            </a:fld>
            <a:endParaRPr lang="en-US"/>
          </a:p>
        </p:txBody>
      </p:sp>
    </p:spTree>
    <p:extLst>
      <p:ext uri="{BB962C8B-B14F-4D97-AF65-F5344CB8AC3E}">
        <p14:creationId xmlns:p14="http://schemas.microsoft.com/office/powerpoint/2010/main" val="47889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3408A-A372-F640-A29D-8F0E67F42B29}" type="datetimeFigureOut">
              <a:rPr lang="en-US" smtClean="0"/>
              <a:pPr/>
              <a:t>12/3/2021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20B4D6-F890-C847-81C7-217DC80280FA}" type="slidenum">
              <a:rPr lang="en-US" smtClean="0"/>
              <a:pPr/>
              <a:t>‹#›</a:t>
            </a:fld>
            <a:endParaRPr lang="en-US"/>
          </a:p>
        </p:txBody>
      </p:sp>
    </p:spTree>
    <p:extLst>
      <p:ext uri="{BB962C8B-B14F-4D97-AF65-F5344CB8AC3E}">
        <p14:creationId xmlns:p14="http://schemas.microsoft.com/office/powerpoint/2010/main" val="2252100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3408A-A372-F640-A29D-8F0E67F42B29}" type="datetimeFigureOut">
              <a:rPr lang="en-US" smtClean="0"/>
              <a:pPr/>
              <a:t>12/3/2021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20B4D6-F890-C847-81C7-217DC80280FA}" type="slidenum">
              <a:rPr lang="en-US" smtClean="0"/>
              <a:pPr/>
              <a:t>‹#›</a:t>
            </a:fld>
            <a:endParaRPr lang="en-US"/>
          </a:p>
        </p:txBody>
      </p:sp>
    </p:spTree>
    <p:extLst>
      <p:ext uri="{BB962C8B-B14F-4D97-AF65-F5344CB8AC3E}">
        <p14:creationId xmlns:p14="http://schemas.microsoft.com/office/powerpoint/2010/main" val="279399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3408A-A372-F640-A29D-8F0E67F42B29}" type="datetimeFigureOut">
              <a:rPr lang="en-US" smtClean="0"/>
              <a:pPr/>
              <a:t>12/3/2021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20B4D6-F890-C847-81C7-217DC80280FA}" type="slidenum">
              <a:rPr lang="en-US" smtClean="0"/>
              <a:pPr/>
              <a:t>‹#›</a:t>
            </a:fld>
            <a:endParaRPr lang="en-US"/>
          </a:p>
        </p:txBody>
      </p:sp>
    </p:spTree>
    <p:extLst>
      <p:ext uri="{BB962C8B-B14F-4D97-AF65-F5344CB8AC3E}">
        <p14:creationId xmlns:p14="http://schemas.microsoft.com/office/powerpoint/2010/main" val="291439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3408A-A372-F640-A29D-8F0E67F42B29}" type="datetimeFigureOut">
              <a:rPr lang="en-US" smtClean="0"/>
              <a:pPr/>
              <a:t>12/3/2021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20B4D6-F890-C847-81C7-217DC80280FA}" type="slidenum">
              <a:rPr lang="en-US" smtClean="0"/>
              <a:pPr/>
              <a:t>‹#›</a:t>
            </a:fld>
            <a:endParaRPr lang="en-US"/>
          </a:p>
        </p:txBody>
      </p:sp>
    </p:spTree>
    <p:extLst>
      <p:ext uri="{BB962C8B-B14F-4D97-AF65-F5344CB8AC3E}">
        <p14:creationId xmlns:p14="http://schemas.microsoft.com/office/powerpoint/2010/main" val="1277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B3408A-A372-F640-A29D-8F0E67F42B29}" type="datetimeFigureOut">
              <a:rPr lang="en-US" smtClean="0"/>
              <a:pPr/>
              <a:t>12/3/2021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20B4D6-F890-C847-81C7-217DC80280FA}" type="slidenum">
              <a:rPr lang="en-US" smtClean="0"/>
              <a:pPr/>
              <a:t>‹#›</a:t>
            </a:fld>
            <a:endParaRPr lang="en-US"/>
          </a:p>
        </p:txBody>
      </p:sp>
    </p:spTree>
    <p:extLst>
      <p:ext uri="{BB962C8B-B14F-4D97-AF65-F5344CB8AC3E}">
        <p14:creationId xmlns:p14="http://schemas.microsoft.com/office/powerpoint/2010/main" val="23272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FB3408A-A372-F640-A29D-8F0E67F42B29}" type="datetimeFigureOut">
              <a:rPr lang="en-US" smtClean="0"/>
              <a:pPr/>
              <a:t>12/3/2021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B20B4D6-F890-C847-81C7-217DC80280FA}" type="slidenum">
              <a:rPr lang="en-US" smtClean="0"/>
              <a:pPr/>
              <a:t>‹#›</a:t>
            </a:fld>
            <a:endParaRPr lang="en-US"/>
          </a:p>
        </p:txBody>
      </p:sp>
    </p:spTree>
    <p:extLst>
      <p:ext uri="{BB962C8B-B14F-4D97-AF65-F5344CB8AC3E}">
        <p14:creationId xmlns:p14="http://schemas.microsoft.com/office/powerpoint/2010/main" val="344824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FB3408A-A372-F640-A29D-8F0E67F42B29}" type="datetimeFigureOut">
              <a:rPr lang="en-US" smtClean="0"/>
              <a:pPr/>
              <a:t>12/3/2021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B20B4D6-F890-C847-81C7-217DC80280FA}" type="slidenum">
              <a:rPr lang="en-US" smtClean="0"/>
              <a:pPr/>
              <a:t>‹#›</a:t>
            </a:fld>
            <a:endParaRPr lang="en-US"/>
          </a:p>
        </p:txBody>
      </p:sp>
    </p:spTree>
    <p:extLst>
      <p:ext uri="{BB962C8B-B14F-4D97-AF65-F5344CB8AC3E}">
        <p14:creationId xmlns:p14="http://schemas.microsoft.com/office/powerpoint/2010/main" val="272609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B3408A-A372-F640-A29D-8F0E67F42B29}" type="datetimeFigureOut">
              <a:rPr lang="en-US" smtClean="0"/>
              <a:pPr/>
              <a:t>12/3/2021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B20B4D6-F890-C847-81C7-217DC80280FA}" type="slidenum">
              <a:rPr lang="en-US" smtClean="0"/>
              <a:pPr/>
              <a:t>‹#›</a:t>
            </a:fld>
            <a:endParaRPr lang="en-US"/>
          </a:p>
        </p:txBody>
      </p:sp>
    </p:spTree>
    <p:extLst>
      <p:ext uri="{BB962C8B-B14F-4D97-AF65-F5344CB8AC3E}">
        <p14:creationId xmlns:p14="http://schemas.microsoft.com/office/powerpoint/2010/main" val="356213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B3408A-A372-F640-A29D-8F0E67F42B29}" type="datetimeFigureOut">
              <a:rPr lang="en-US" smtClean="0"/>
              <a:pPr/>
              <a:t>12/3/2021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20B4D6-F890-C847-81C7-217DC80280FA}" type="slidenum">
              <a:rPr lang="en-US" smtClean="0"/>
              <a:pPr/>
              <a:t>‹#›</a:t>
            </a:fld>
            <a:endParaRPr lang="en-US"/>
          </a:p>
        </p:txBody>
      </p:sp>
    </p:spTree>
    <p:extLst>
      <p:ext uri="{BB962C8B-B14F-4D97-AF65-F5344CB8AC3E}">
        <p14:creationId xmlns:p14="http://schemas.microsoft.com/office/powerpoint/2010/main" val="385802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B3408A-A372-F640-A29D-8F0E67F42B29}" type="datetimeFigureOut">
              <a:rPr lang="en-US" smtClean="0"/>
              <a:pPr/>
              <a:t>12/3/2021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20B4D6-F890-C847-81C7-217DC80280FA}" type="slidenum">
              <a:rPr lang="en-US" smtClean="0"/>
              <a:pPr/>
              <a:t>‹#›</a:t>
            </a:fld>
            <a:endParaRPr lang="en-US"/>
          </a:p>
        </p:txBody>
      </p:sp>
    </p:spTree>
    <p:extLst>
      <p:ext uri="{BB962C8B-B14F-4D97-AF65-F5344CB8AC3E}">
        <p14:creationId xmlns:p14="http://schemas.microsoft.com/office/powerpoint/2010/main" val="140204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38666" y="6435557"/>
            <a:ext cx="1329267" cy="276999"/>
          </a:xfrm>
          <a:prstGeom prst="rect">
            <a:avLst/>
          </a:prstGeom>
          <a:noFill/>
        </p:spPr>
        <p:txBody>
          <a:bodyPr wrap="square" rtlCol="0">
            <a:spAutoFit/>
          </a:bodyPr>
          <a:lstStyle/>
          <a:p>
            <a:r>
              <a:rPr lang="sk-SK" sz="1200" dirty="0" smtClean="0">
                <a:solidFill>
                  <a:srgbClr val="CECFCD"/>
                </a:solidFill>
                <a:latin typeface="Source Sans Pro"/>
                <a:cs typeface="Source Sans Pro"/>
              </a:rPr>
              <a:t>bamboohr.com</a:t>
            </a:r>
            <a:endParaRPr lang="en-US" sz="1200" dirty="0">
              <a:solidFill>
                <a:srgbClr val="CECFCD"/>
              </a:solidFill>
              <a:latin typeface="Source Sans Pro"/>
              <a:cs typeface="Source Sans Pro"/>
            </a:endParaRPr>
          </a:p>
        </p:txBody>
      </p:sp>
      <p:sp>
        <p:nvSpPr>
          <p:cNvPr id="10" name="TextBox 9"/>
          <p:cNvSpPr txBox="1"/>
          <p:nvPr userDrawn="1"/>
        </p:nvSpPr>
        <p:spPr>
          <a:xfrm>
            <a:off x="6705600" y="6435557"/>
            <a:ext cx="2091267" cy="276999"/>
          </a:xfrm>
          <a:prstGeom prst="rect">
            <a:avLst/>
          </a:prstGeom>
          <a:noFill/>
        </p:spPr>
        <p:txBody>
          <a:bodyPr wrap="square" rtlCol="0">
            <a:spAutoFit/>
          </a:bodyPr>
          <a:lstStyle/>
          <a:p>
            <a:pPr algn="r"/>
            <a:r>
              <a:rPr lang="sk-SK" sz="1200" dirty="0" smtClean="0">
                <a:solidFill>
                  <a:srgbClr val="CECFCD"/>
                </a:solidFill>
                <a:latin typeface="Source Sans Pro"/>
                <a:cs typeface="Source Sans Pro"/>
              </a:rPr>
              <a:t>payscale.com</a:t>
            </a:r>
            <a:endParaRPr lang="en-US" sz="1200" dirty="0">
              <a:solidFill>
                <a:srgbClr val="CECFCD"/>
              </a:solidFill>
              <a:latin typeface="Source Sans Pro"/>
              <a:cs typeface="Source Sans Pro"/>
            </a:endParaRPr>
          </a:p>
        </p:txBody>
      </p:sp>
      <p:pic>
        <p:nvPicPr>
          <p:cNvPr id="2" name="Picture 1"/>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622433" y="6434959"/>
            <a:ext cx="1899136" cy="293682"/>
          </a:xfrm>
          <a:prstGeom prst="rect">
            <a:avLst/>
          </a:prstGeom>
        </p:spPr>
      </p:pic>
      <p:cxnSp>
        <p:nvCxnSpPr>
          <p:cNvPr id="15" name="Straight Connector 14"/>
          <p:cNvCxnSpPr/>
          <p:nvPr userDrawn="1"/>
        </p:nvCxnSpPr>
        <p:spPr>
          <a:xfrm>
            <a:off x="342900" y="6303759"/>
            <a:ext cx="8458201" cy="0"/>
          </a:xfrm>
          <a:prstGeom prst="line">
            <a:avLst/>
          </a:prstGeom>
          <a:ln w="254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42900" y="581289"/>
            <a:ext cx="8458201" cy="0"/>
          </a:xfrm>
          <a:prstGeom prst="line">
            <a:avLst/>
          </a:prstGeom>
          <a:ln w="254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2059392" y="175203"/>
            <a:ext cx="5025216" cy="276999"/>
          </a:xfrm>
          <a:prstGeom prst="rect">
            <a:avLst/>
          </a:prstGeom>
          <a:noFill/>
        </p:spPr>
        <p:txBody>
          <a:bodyPr wrap="square" rtlCol="0">
            <a:spAutoFit/>
          </a:bodyPr>
          <a:lstStyle/>
          <a:p>
            <a:pPr algn="ctr"/>
            <a:r>
              <a:rPr lang="sk-SK" sz="1200" dirty="0" smtClean="0">
                <a:solidFill>
                  <a:srgbClr val="CECFCD"/>
                </a:solidFill>
                <a:latin typeface="Source Sans Pro"/>
                <a:cs typeface="Source Sans Pro"/>
              </a:rPr>
              <a:t>5 Steps to a Smart</a:t>
            </a:r>
            <a:r>
              <a:rPr lang="sk-SK" sz="1200" baseline="0" dirty="0" smtClean="0">
                <a:solidFill>
                  <a:srgbClr val="CECFCD"/>
                </a:solidFill>
                <a:latin typeface="Source Sans Pro"/>
                <a:cs typeface="Source Sans Pro"/>
              </a:rPr>
              <a:t> Compensation Plan</a:t>
            </a:r>
            <a:endParaRPr lang="en-US" sz="1200" dirty="0">
              <a:solidFill>
                <a:srgbClr val="CECFCD"/>
              </a:solidFill>
              <a:latin typeface="Source Sans Pro"/>
              <a:cs typeface="Source Sans Pro"/>
            </a:endParaRPr>
          </a:p>
        </p:txBody>
      </p:sp>
    </p:spTree>
    <p:extLst>
      <p:ext uri="{BB962C8B-B14F-4D97-AF65-F5344CB8AC3E}">
        <p14:creationId xmlns:p14="http://schemas.microsoft.com/office/powerpoint/2010/main" val="6169020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427"/>
            <a:ext cx="9144000" cy="6858000"/>
          </a:xfrm>
          <a:prstGeom prst="rect">
            <a:avLst/>
          </a:prstGeom>
          <a:solidFill>
            <a:srgbClr val="BCD856"/>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BBE30"/>
              </a:solidFill>
            </a:endParaRPr>
          </a:p>
        </p:txBody>
      </p:sp>
      <p:sp>
        <p:nvSpPr>
          <p:cNvPr id="9" name="TextBox 8"/>
          <p:cNvSpPr txBox="1"/>
          <p:nvPr/>
        </p:nvSpPr>
        <p:spPr>
          <a:xfrm>
            <a:off x="0" y="1598090"/>
            <a:ext cx="8917757" cy="4385816"/>
          </a:xfrm>
          <a:prstGeom prst="rect">
            <a:avLst/>
          </a:prstGeom>
          <a:noFill/>
          <a:effectLst/>
        </p:spPr>
        <p:txBody>
          <a:bodyPr wrap="square" rtlCol="0">
            <a:spAutoFit/>
          </a:bodyPr>
          <a:lstStyle/>
          <a:p>
            <a:pPr algn="r"/>
            <a:r>
              <a:rPr lang="en-US" sz="3500" b="1" spc="-150" dirty="0" smtClean="0">
                <a:solidFill>
                  <a:schemeClr val="tx1">
                    <a:lumMod val="65000"/>
                    <a:lumOff val="35000"/>
                  </a:schemeClr>
                </a:solidFill>
                <a:latin typeface="Arial"/>
                <a:cs typeface="Arial"/>
              </a:rPr>
              <a:t>A Study on the Confrontation Plan </a:t>
            </a:r>
          </a:p>
          <a:p>
            <a:pPr algn="r"/>
            <a:r>
              <a:rPr lang="en-US" sz="3500" b="1" spc="-150" dirty="0" smtClean="0">
                <a:solidFill>
                  <a:schemeClr val="tx1">
                    <a:lumMod val="65000"/>
                    <a:lumOff val="35000"/>
                  </a:schemeClr>
                </a:solidFill>
                <a:latin typeface="Arial"/>
                <a:cs typeface="Arial"/>
              </a:rPr>
              <a:t>of Trade Education In Universities </a:t>
            </a:r>
          </a:p>
          <a:p>
            <a:pPr algn="r"/>
            <a:r>
              <a:rPr lang="en-US" sz="3500" b="1" spc="-150" dirty="0" smtClean="0">
                <a:solidFill>
                  <a:schemeClr val="tx1">
                    <a:lumMod val="65000"/>
                    <a:lumOff val="35000"/>
                  </a:schemeClr>
                </a:solidFill>
                <a:latin typeface="Arial"/>
                <a:cs typeface="Arial"/>
              </a:rPr>
              <a:t>reflected on</a:t>
            </a:r>
            <a:r>
              <a:rPr lang="en-US" sz="3500" b="1" spc="-150" dirty="0">
                <a:solidFill>
                  <a:schemeClr val="tx1">
                    <a:lumMod val="65000"/>
                    <a:lumOff val="35000"/>
                  </a:schemeClr>
                </a:solidFill>
                <a:latin typeface="Arial"/>
                <a:cs typeface="Arial"/>
              </a:rPr>
              <a:t> </a:t>
            </a:r>
            <a:r>
              <a:rPr lang="en-US" sz="3500" b="1" spc="-150" dirty="0" smtClean="0">
                <a:solidFill>
                  <a:schemeClr val="tx1">
                    <a:lumMod val="65000"/>
                    <a:lumOff val="35000"/>
                  </a:schemeClr>
                </a:solidFill>
                <a:latin typeface="Arial"/>
                <a:cs typeface="Arial"/>
              </a:rPr>
              <a:t>the 4</a:t>
            </a:r>
            <a:r>
              <a:rPr lang="en-US" sz="3500" b="1" spc="-150" baseline="30000" dirty="0" smtClean="0">
                <a:solidFill>
                  <a:schemeClr val="tx1">
                    <a:lumMod val="65000"/>
                    <a:lumOff val="35000"/>
                  </a:schemeClr>
                </a:solidFill>
                <a:latin typeface="Arial"/>
                <a:cs typeface="Arial"/>
              </a:rPr>
              <a:t>th</a:t>
            </a:r>
            <a:r>
              <a:rPr lang="en-US" sz="3500" b="1" spc="-150" dirty="0" smtClean="0">
                <a:solidFill>
                  <a:schemeClr val="tx1">
                    <a:lumMod val="65000"/>
                    <a:lumOff val="35000"/>
                  </a:schemeClr>
                </a:solidFill>
                <a:latin typeface="Arial"/>
                <a:cs typeface="Arial"/>
              </a:rPr>
              <a:t> Industrial Revolution </a:t>
            </a:r>
            <a:endParaRPr lang="en-US" sz="4800" b="1" spc="-150" dirty="0" smtClean="0">
              <a:solidFill>
                <a:schemeClr val="tx1">
                  <a:lumMod val="65000"/>
                  <a:lumOff val="35000"/>
                </a:schemeClr>
              </a:solidFill>
              <a:latin typeface="Arial"/>
              <a:cs typeface="Arial"/>
            </a:endParaRPr>
          </a:p>
          <a:p>
            <a:pPr algn="ctr"/>
            <a:endParaRPr lang="en-US" sz="4800" b="1" spc="-150" dirty="0" smtClean="0">
              <a:solidFill>
                <a:schemeClr val="tx1">
                  <a:lumMod val="65000"/>
                  <a:lumOff val="35000"/>
                </a:schemeClr>
              </a:solidFill>
              <a:latin typeface="Arial"/>
              <a:cs typeface="Arial"/>
            </a:endParaRPr>
          </a:p>
          <a:p>
            <a:pPr algn="ctr"/>
            <a:endParaRPr lang="en-US" sz="4800" b="1" spc="-150" dirty="0">
              <a:solidFill>
                <a:schemeClr val="tx1">
                  <a:lumMod val="65000"/>
                  <a:lumOff val="35000"/>
                </a:schemeClr>
              </a:solidFill>
              <a:latin typeface="Arial"/>
              <a:cs typeface="Arial"/>
            </a:endParaRPr>
          </a:p>
          <a:p>
            <a:pPr algn="ctr"/>
            <a:endParaRPr lang="en-US" sz="4800" b="1" spc="-150" dirty="0" smtClean="0">
              <a:solidFill>
                <a:schemeClr val="tx1">
                  <a:lumMod val="65000"/>
                  <a:lumOff val="35000"/>
                </a:schemeClr>
              </a:solidFill>
              <a:latin typeface="Arial"/>
              <a:cs typeface="Arial"/>
            </a:endParaRPr>
          </a:p>
          <a:p>
            <a:pPr algn="r"/>
            <a:r>
              <a:rPr lang="en-US" sz="3000" b="1" spc="-150" dirty="0" err="1" smtClean="0">
                <a:solidFill>
                  <a:srgbClr val="FFFFFF"/>
                </a:solidFill>
                <a:latin typeface="Arial"/>
                <a:cs typeface="Arial"/>
              </a:rPr>
              <a:t>Yunjin</a:t>
            </a:r>
            <a:r>
              <a:rPr lang="en-US" sz="3000" b="1" spc="-150" dirty="0" smtClean="0">
                <a:solidFill>
                  <a:srgbClr val="FFFFFF"/>
                </a:solidFill>
                <a:latin typeface="Arial"/>
                <a:cs typeface="Arial"/>
              </a:rPr>
              <a:t> Oh</a:t>
            </a:r>
            <a:endParaRPr lang="en-US" sz="3000" b="1" spc="-150" dirty="0">
              <a:solidFill>
                <a:srgbClr val="FFFFFF"/>
              </a:solidFill>
              <a:latin typeface="Arial"/>
              <a:cs typeface="Arial"/>
            </a:endParaRPr>
          </a:p>
        </p:txBody>
      </p:sp>
    </p:spTree>
    <p:extLst>
      <p:ext uri="{BB962C8B-B14F-4D97-AF65-F5344CB8AC3E}">
        <p14:creationId xmlns:p14="http://schemas.microsoft.com/office/powerpoint/2010/main" val="2240191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415" y="-14079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Change in the Department of Trade course in Korea</a:t>
            </a:r>
            <a:endParaRPr lang="en-US" dirty="0"/>
          </a:p>
        </p:txBody>
      </p:sp>
      <p:sp>
        <p:nvSpPr>
          <p:cNvPr id="12" name="TextBox 11"/>
          <p:cNvSpPr txBox="1"/>
          <p:nvPr/>
        </p:nvSpPr>
        <p:spPr>
          <a:xfrm>
            <a:off x="18392" y="-10896"/>
            <a:ext cx="9125608" cy="400110"/>
          </a:xfrm>
          <a:prstGeom prst="rect">
            <a:avLst/>
          </a:prstGeom>
          <a:noFill/>
        </p:spPr>
        <p:txBody>
          <a:bodyPr wrap="square" rtlCol="0">
            <a:spAutoFit/>
          </a:bodyPr>
          <a:lstStyle/>
          <a:p>
            <a:pPr latinLnBrk="1"/>
            <a:r>
              <a:rPr lang="en-US" altLang="ko-KR" sz="2000" b="1" dirty="0" smtClean="0">
                <a:solidFill>
                  <a:srgbClr val="439FC4"/>
                </a:solidFill>
                <a:latin typeface="Arial" panose="020B0604020202020204" pitchFamily="34" charset="0"/>
                <a:cs typeface="Arial" panose="020B0604020202020204" pitchFamily="34" charset="0"/>
              </a:rPr>
              <a:t>Ⅲ. </a:t>
            </a:r>
            <a:r>
              <a:rPr lang="en-US" altLang="ko-KR" b="1" dirty="0" smtClean="0">
                <a:solidFill>
                  <a:srgbClr val="439FC4"/>
                </a:solidFill>
                <a:latin typeface="Arial" panose="020B0604020202020204" pitchFamily="34" charset="0"/>
                <a:cs typeface="Arial" panose="020B0604020202020204" pitchFamily="34" charset="0"/>
              </a:rPr>
              <a:t>Countermeasures for The 4</a:t>
            </a:r>
            <a:r>
              <a:rPr lang="en-US" altLang="ko-KR" b="1" baseline="30000" dirty="0" smtClean="0">
                <a:solidFill>
                  <a:srgbClr val="439FC4"/>
                </a:solidFill>
                <a:latin typeface="Arial" panose="020B0604020202020204" pitchFamily="34" charset="0"/>
                <a:cs typeface="Arial" panose="020B0604020202020204" pitchFamily="34" charset="0"/>
              </a:rPr>
              <a:t>th</a:t>
            </a:r>
            <a:r>
              <a:rPr lang="en-US" altLang="ko-KR" b="1" dirty="0" smtClean="0">
                <a:solidFill>
                  <a:srgbClr val="439FC4"/>
                </a:solidFill>
                <a:latin typeface="Arial" panose="020B0604020202020204" pitchFamily="34" charset="0"/>
                <a:cs typeface="Arial" panose="020B0604020202020204" pitchFamily="34" charset="0"/>
              </a:rPr>
              <a:t> Industrial Revolution and Education on Trade</a:t>
            </a:r>
            <a:endParaRPr lang="ko-KR" altLang="ko-KR" dirty="0">
              <a:solidFill>
                <a:srgbClr val="439FC4"/>
              </a:solidFill>
              <a:latin typeface="Arial" panose="020B0604020202020204" pitchFamily="34" charset="0"/>
              <a:cs typeface="Arial" panose="020B0604020202020204" pitchFamily="34" charset="0"/>
            </a:endParaRPr>
          </a:p>
        </p:txBody>
      </p:sp>
      <p:sp>
        <p:nvSpPr>
          <p:cNvPr id="10" name="TextBox 9"/>
          <p:cNvSpPr txBox="1"/>
          <p:nvPr/>
        </p:nvSpPr>
        <p:spPr>
          <a:xfrm>
            <a:off x="241482" y="644451"/>
            <a:ext cx="8977932" cy="400110"/>
          </a:xfrm>
          <a:prstGeom prst="rect">
            <a:avLst/>
          </a:prstGeom>
          <a:noFill/>
        </p:spPr>
        <p:txBody>
          <a:bodyPr wrap="square" rtlCol="0">
            <a:spAutoFit/>
          </a:bodyPr>
          <a:lstStyle/>
          <a:p>
            <a:pPr latinLnBrk="1"/>
            <a:r>
              <a:rPr lang="en-US" altLang="ko-KR" sz="2000" b="1" dirty="0" smtClean="0">
                <a:solidFill>
                  <a:schemeClr val="tx1">
                    <a:lumMod val="65000"/>
                    <a:lumOff val="35000"/>
                  </a:schemeClr>
                </a:solidFill>
                <a:latin typeface="Arial" panose="020B0604020202020204" pitchFamily="34" charset="0"/>
                <a:cs typeface="Arial" panose="020B0604020202020204" pitchFamily="34" charset="0"/>
              </a:rPr>
              <a:t>2. </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Countermeasures </a:t>
            </a:r>
            <a:r>
              <a:rPr lang="en-US" altLang="ko-KR" b="1" dirty="0">
                <a:solidFill>
                  <a:schemeClr val="tx1">
                    <a:lumMod val="65000"/>
                    <a:lumOff val="35000"/>
                  </a:schemeClr>
                </a:solidFill>
                <a:latin typeface="Arial" panose="020B0604020202020204" pitchFamily="34" charset="0"/>
                <a:cs typeface="Arial" panose="020B0604020202020204" pitchFamily="34" charset="0"/>
              </a:rPr>
              <a:t>for Trade Education Reflecting The </a:t>
            </a:r>
            <a:r>
              <a:rPr lang="en-US" altLang="ko-KR" b="1" dirty="0">
                <a:solidFill>
                  <a:schemeClr val="tx1">
                    <a:lumMod val="65000"/>
                    <a:lumOff val="35000"/>
                  </a:schemeClr>
                </a:solidFill>
                <a:latin typeface="Arial" panose="020B0604020202020204" pitchFamily="34" charset="0"/>
                <a:cs typeface="Arial" panose="020B0604020202020204" pitchFamily="34" charset="0"/>
              </a:rPr>
              <a:t>4</a:t>
            </a:r>
            <a:r>
              <a:rPr lang="en-US" altLang="ko-KR" b="1" baseline="30000" dirty="0">
                <a:solidFill>
                  <a:schemeClr val="tx1">
                    <a:lumMod val="65000"/>
                    <a:lumOff val="35000"/>
                  </a:schemeClr>
                </a:solidFill>
                <a:latin typeface="Arial" panose="020B0604020202020204" pitchFamily="34" charset="0"/>
                <a:cs typeface="Arial" panose="020B0604020202020204" pitchFamily="34" charset="0"/>
              </a:rPr>
              <a:t>th</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 </a:t>
            </a:r>
            <a:r>
              <a:rPr lang="en-US" altLang="ko-KR" b="1" dirty="0">
                <a:solidFill>
                  <a:schemeClr val="tx1">
                    <a:lumMod val="65000"/>
                    <a:lumOff val="35000"/>
                  </a:schemeClr>
                </a:solidFill>
                <a:latin typeface="Arial" panose="020B0604020202020204" pitchFamily="34" charset="0"/>
                <a:cs typeface="Arial" panose="020B0604020202020204" pitchFamily="34" charset="0"/>
              </a:rPr>
              <a:t>Industrial </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Revolution</a:t>
            </a:r>
            <a:endParaRPr lang="ko-KR" altLang="ko-KR" b="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 name="그룹 3"/>
          <p:cNvGrpSpPr/>
          <p:nvPr/>
        </p:nvGrpSpPr>
        <p:grpSpPr>
          <a:xfrm>
            <a:off x="4730448" y="2321555"/>
            <a:ext cx="4140175" cy="1594873"/>
            <a:chOff x="4592219" y="1862829"/>
            <a:chExt cx="2057401" cy="946387"/>
          </a:xfrm>
        </p:grpSpPr>
        <p:sp>
          <p:nvSpPr>
            <p:cNvPr id="16" name="Rectangle 8"/>
            <p:cNvSpPr/>
            <p:nvPr/>
          </p:nvSpPr>
          <p:spPr>
            <a:xfrm>
              <a:off x="4592219" y="1862829"/>
              <a:ext cx="2057401" cy="946387"/>
            </a:xfrm>
            <a:prstGeom prst="rect">
              <a:avLst/>
            </a:prstGeom>
            <a:pattFill prst="wdUpDiag">
              <a:fgClr>
                <a:srgbClr val="FFFFCC"/>
              </a:fgClr>
              <a:bgClr>
                <a:schemeClr val="accent6"/>
              </a:bgClr>
            </a:patt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lumMod val="50000"/>
                    <a:lumOff val="50000"/>
                  </a:schemeClr>
                </a:solidFill>
              </a:endParaRPr>
            </a:p>
          </p:txBody>
        </p:sp>
        <p:sp>
          <p:nvSpPr>
            <p:cNvPr id="22" name="Rounded Rectangle 10"/>
            <p:cNvSpPr/>
            <p:nvPr/>
          </p:nvSpPr>
          <p:spPr>
            <a:xfrm>
              <a:off x="4642388" y="1909788"/>
              <a:ext cx="1508554" cy="224067"/>
            </a:xfrm>
            <a:prstGeom prst="roundRect">
              <a:avLst/>
            </a:prstGeom>
            <a:solidFill>
              <a:schemeClr val="bg1"/>
            </a:solidFill>
            <a:ln w="190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70C0"/>
                  </a:solidFill>
                </a:rPr>
                <a:t>A. </a:t>
              </a:r>
              <a:r>
                <a:rPr lang="en-US" sz="1600" dirty="0">
                  <a:solidFill>
                    <a:srgbClr val="0070C0"/>
                  </a:solidFill>
                </a:rPr>
                <a:t>The Etymology of </a:t>
              </a:r>
              <a:r>
                <a:rPr lang="en-US" sz="1600" dirty="0" smtClean="0">
                  <a:solidFill>
                    <a:srgbClr val="0070C0"/>
                  </a:solidFill>
                </a:rPr>
                <a:t>STEM</a:t>
              </a:r>
              <a:endParaRPr lang="en-US" sz="1600" dirty="0">
                <a:solidFill>
                  <a:srgbClr val="0070C0"/>
                </a:solidFill>
              </a:endParaRPr>
            </a:p>
          </p:txBody>
        </p:sp>
      </p:grpSp>
      <p:sp>
        <p:nvSpPr>
          <p:cNvPr id="25" name="TextBox 24"/>
          <p:cNvSpPr txBox="1"/>
          <p:nvPr/>
        </p:nvSpPr>
        <p:spPr>
          <a:xfrm>
            <a:off x="116452" y="1142176"/>
            <a:ext cx="8902518" cy="707886"/>
          </a:xfrm>
          <a:prstGeom prst="rect">
            <a:avLst/>
          </a:prstGeom>
          <a:noFill/>
        </p:spPr>
        <p:txBody>
          <a:bodyPr wrap="square" rtlCol="0">
            <a:spAutoFit/>
          </a:bodyPr>
          <a:lstStyle/>
          <a:p>
            <a:pPr algn="ctr" latinLnBrk="1"/>
            <a:r>
              <a:rPr lang="en-US" altLang="ko-KR" sz="2000" b="1" dirty="0" smtClean="0">
                <a:solidFill>
                  <a:srgbClr val="439FC4"/>
                </a:solidFill>
              </a:rPr>
              <a:t>To </a:t>
            </a:r>
            <a:r>
              <a:rPr lang="en-US" altLang="ko-KR" sz="2000" b="1" dirty="0">
                <a:solidFill>
                  <a:srgbClr val="439FC4"/>
                </a:solidFill>
              </a:rPr>
              <a:t>reflect the link between and the related contents of the </a:t>
            </a:r>
            <a:r>
              <a:rPr lang="en-US" altLang="ko-KR" sz="2000" b="1" dirty="0">
                <a:solidFill>
                  <a:schemeClr val="accent6">
                    <a:lumMod val="75000"/>
                  </a:schemeClr>
                </a:solidFill>
              </a:rPr>
              <a:t>"STEM" </a:t>
            </a:r>
            <a:endParaRPr lang="en-US" altLang="ko-KR" sz="2000" b="1" dirty="0" smtClean="0">
              <a:solidFill>
                <a:schemeClr val="accent6">
                  <a:lumMod val="75000"/>
                </a:schemeClr>
              </a:solidFill>
            </a:endParaRPr>
          </a:p>
          <a:p>
            <a:pPr algn="ctr" latinLnBrk="1"/>
            <a:r>
              <a:rPr lang="en-US" altLang="ko-KR" sz="2000" b="1" dirty="0" smtClean="0">
                <a:solidFill>
                  <a:srgbClr val="439FC4"/>
                </a:solidFill>
              </a:rPr>
              <a:t>subject </a:t>
            </a:r>
            <a:r>
              <a:rPr lang="en-US" altLang="ko-KR" sz="2000" b="1" dirty="0">
                <a:solidFill>
                  <a:srgbClr val="439FC4"/>
                </a:solidFill>
              </a:rPr>
              <a:t>in regard to trade education reflecting the fourth industrial revolution</a:t>
            </a:r>
            <a:endParaRPr lang="ko-KR" altLang="ko-KR" sz="1300" b="1" dirty="0">
              <a:solidFill>
                <a:srgbClr val="439FC4"/>
              </a:solidFill>
              <a:latin typeface="Arial" panose="020B0604020202020204" pitchFamily="34" charset="0"/>
              <a:cs typeface="Arial" panose="020B0604020202020204" pitchFamily="34" charset="0"/>
            </a:endParaRPr>
          </a:p>
        </p:txBody>
      </p:sp>
      <p:pic>
        <p:nvPicPr>
          <p:cNvPr id="9" name="그림 8"/>
          <p:cNvPicPr>
            <a:picLocks noChangeAspect="1"/>
          </p:cNvPicPr>
          <p:nvPr/>
        </p:nvPicPr>
        <p:blipFill>
          <a:blip r:embed="rId3"/>
          <a:stretch>
            <a:fillRect/>
          </a:stretch>
        </p:blipFill>
        <p:spPr>
          <a:xfrm>
            <a:off x="518278" y="2223959"/>
            <a:ext cx="3752064" cy="3941694"/>
          </a:xfrm>
          <a:prstGeom prst="rect">
            <a:avLst/>
          </a:prstGeom>
        </p:spPr>
      </p:pic>
      <p:sp>
        <p:nvSpPr>
          <p:cNvPr id="24" name="직사각형 23"/>
          <p:cNvSpPr/>
          <p:nvPr/>
        </p:nvSpPr>
        <p:spPr>
          <a:xfrm>
            <a:off x="4831405" y="2877780"/>
            <a:ext cx="3956007" cy="9399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dirty="0"/>
          </a:p>
        </p:txBody>
      </p:sp>
      <p:sp>
        <p:nvSpPr>
          <p:cNvPr id="26" name="TextBox 25"/>
          <p:cNvSpPr txBox="1"/>
          <p:nvPr/>
        </p:nvSpPr>
        <p:spPr>
          <a:xfrm>
            <a:off x="4916809" y="2838394"/>
            <a:ext cx="3765278" cy="923330"/>
          </a:xfrm>
          <a:prstGeom prst="rect">
            <a:avLst/>
          </a:prstGeom>
          <a:noFill/>
        </p:spPr>
        <p:txBody>
          <a:bodyPr wrap="square" rtlCol="0">
            <a:spAutoFit/>
          </a:bodyPr>
          <a:lstStyle/>
          <a:p>
            <a:pPr algn="just" latinLnBrk="1">
              <a:lnSpc>
                <a:spcPct val="150000"/>
              </a:lnSpc>
            </a:pPr>
            <a:r>
              <a:rPr lang="en-US" altLang="ko-KR" sz="1200" dirty="0" smtClean="0">
                <a:solidFill>
                  <a:schemeClr val="tx1">
                    <a:lumMod val="65000"/>
                    <a:lumOff val="35000"/>
                  </a:schemeClr>
                </a:solidFill>
                <a:latin typeface="Arial" panose="020B0604020202020204" pitchFamily="34" charset="0"/>
                <a:cs typeface="Arial" panose="020B0604020202020204" pitchFamily="34" charset="0"/>
              </a:rPr>
              <a:t>In the 1990s, the National Science Foundation (NSF) called it SMET as an abbreviation of “Science, Mathematics, Engineering, and Technology</a:t>
            </a:r>
            <a:endParaRPr lang="ko-KR" altLang="ko-KR"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0" name="Rectangle 22"/>
          <p:cNvSpPr/>
          <p:nvPr/>
        </p:nvSpPr>
        <p:spPr>
          <a:xfrm>
            <a:off x="4739320" y="3976528"/>
            <a:ext cx="4140175" cy="2189125"/>
          </a:xfrm>
          <a:prstGeom prst="rect">
            <a:avLst/>
          </a:prstGeom>
          <a:pattFill prst="wdUpDiag">
            <a:fgClr>
              <a:srgbClr val="FFFFCC"/>
            </a:fgClr>
            <a:bgClr>
              <a:srgbClr val="FFFF00"/>
            </a:bgClr>
          </a:patt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lumMod val="50000"/>
                  <a:lumOff val="50000"/>
                </a:schemeClr>
              </a:solidFill>
            </a:endParaRPr>
          </a:p>
        </p:txBody>
      </p:sp>
      <p:sp>
        <p:nvSpPr>
          <p:cNvPr id="29" name="Rounded Rectangle 10"/>
          <p:cNvSpPr/>
          <p:nvPr/>
        </p:nvSpPr>
        <p:spPr>
          <a:xfrm>
            <a:off x="4840277" y="4108407"/>
            <a:ext cx="3035712" cy="377603"/>
          </a:xfrm>
          <a:prstGeom prst="roundRect">
            <a:avLst/>
          </a:prstGeom>
          <a:solidFill>
            <a:schemeClr val="bg1"/>
          </a:solidFill>
          <a:ln w="190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70C0"/>
                </a:solidFill>
              </a:rPr>
              <a:t>B</a:t>
            </a:r>
            <a:r>
              <a:rPr lang="en-US" sz="1600" dirty="0">
                <a:solidFill>
                  <a:srgbClr val="0070C0"/>
                </a:solidFill>
              </a:rPr>
              <a:t>. The Purpose of STEM</a:t>
            </a:r>
            <a:endParaRPr lang="en-US" sz="1600" dirty="0">
              <a:solidFill>
                <a:srgbClr val="0070C0"/>
              </a:solidFill>
            </a:endParaRPr>
          </a:p>
        </p:txBody>
      </p:sp>
      <p:sp>
        <p:nvSpPr>
          <p:cNvPr id="32" name="직사각형 31"/>
          <p:cNvSpPr/>
          <p:nvPr/>
        </p:nvSpPr>
        <p:spPr>
          <a:xfrm>
            <a:off x="4840277" y="4644771"/>
            <a:ext cx="3925009" cy="139812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ko-KR" altLang="en-US" dirty="0"/>
          </a:p>
        </p:txBody>
      </p:sp>
      <p:sp>
        <p:nvSpPr>
          <p:cNvPr id="33" name="TextBox 32"/>
          <p:cNvSpPr txBox="1"/>
          <p:nvPr/>
        </p:nvSpPr>
        <p:spPr>
          <a:xfrm>
            <a:off x="4862239" y="4747041"/>
            <a:ext cx="3765278" cy="1200329"/>
          </a:xfrm>
          <a:prstGeom prst="rect">
            <a:avLst/>
          </a:prstGeom>
          <a:noFill/>
        </p:spPr>
        <p:txBody>
          <a:bodyPr wrap="square" rtlCol="0">
            <a:spAutoFit/>
          </a:bodyPr>
          <a:lstStyle/>
          <a:p>
            <a:pPr algn="just" latinLnBrk="1">
              <a:lnSpc>
                <a:spcPct val="150000"/>
              </a:lnSpc>
            </a:pPr>
            <a:r>
              <a:rPr lang="en-US" altLang="ko-KR" sz="1200" dirty="0">
                <a:solidFill>
                  <a:schemeClr val="tx1">
                    <a:lumMod val="65000"/>
                    <a:lumOff val="35000"/>
                  </a:schemeClr>
                </a:solidFill>
                <a:latin typeface="Arial" panose="020B0604020202020204" pitchFamily="34" charset="0"/>
                <a:cs typeface="Arial" panose="020B0604020202020204" pitchFamily="34" charset="0"/>
              </a:rPr>
              <a:t>T</a:t>
            </a:r>
            <a:r>
              <a:rPr lang="en-US" altLang="ko-KR" sz="1200" dirty="0" smtClean="0">
                <a:solidFill>
                  <a:schemeClr val="tx1">
                    <a:lumMod val="65000"/>
                    <a:lumOff val="35000"/>
                  </a:schemeClr>
                </a:solidFill>
                <a:latin typeface="Arial" panose="020B0604020202020204" pitchFamily="34" charset="0"/>
                <a:cs typeface="Arial" panose="020B0604020202020204" pitchFamily="34" charset="0"/>
              </a:rPr>
              <a:t>he </a:t>
            </a:r>
            <a:r>
              <a:rPr lang="en-US" altLang="ko-KR" sz="1200" dirty="0">
                <a:solidFill>
                  <a:schemeClr val="tx1">
                    <a:lumMod val="65000"/>
                    <a:lumOff val="35000"/>
                  </a:schemeClr>
                </a:solidFill>
                <a:latin typeface="Arial" panose="020B0604020202020204" pitchFamily="34" charset="0"/>
                <a:cs typeface="Arial" panose="020B0604020202020204" pitchFamily="34" charset="0"/>
              </a:rPr>
              <a:t>fourth industrial revolution needs to cultivate creative convergence people with the ability to create new values and solve complicated problems in order to be able to face the era of uncertainty.</a:t>
            </a:r>
            <a:endParaRPr lang="ko-KR" altLang="ko-KR" sz="1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765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96" y="11988"/>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Change in the Department of Trade course in Korea</a:t>
            </a:r>
            <a:endParaRPr lang="en-US" dirty="0"/>
          </a:p>
        </p:txBody>
      </p:sp>
      <p:sp>
        <p:nvSpPr>
          <p:cNvPr id="12" name="TextBox 11"/>
          <p:cNvSpPr txBox="1"/>
          <p:nvPr/>
        </p:nvSpPr>
        <p:spPr>
          <a:xfrm>
            <a:off x="18392" y="-10896"/>
            <a:ext cx="9125608" cy="400110"/>
          </a:xfrm>
          <a:prstGeom prst="rect">
            <a:avLst/>
          </a:prstGeom>
          <a:noFill/>
        </p:spPr>
        <p:txBody>
          <a:bodyPr wrap="square" rtlCol="0">
            <a:spAutoFit/>
          </a:bodyPr>
          <a:lstStyle/>
          <a:p>
            <a:pPr latinLnBrk="1"/>
            <a:r>
              <a:rPr lang="en-US" altLang="ko-KR" sz="2000" b="1" dirty="0" smtClean="0">
                <a:solidFill>
                  <a:srgbClr val="439FC4"/>
                </a:solidFill>
                <a:latin typeface="Arial" panose="020B0604020202020204" pitchFamily="34" charset="0"/>
                <a:cs typeface="Arial" panose="020B0604020202020204" pitchFamily="34" charset="0"/>
              </a:rPr>
              <a:t>Ⅲ. </a:t>
            </a:r>
            <a:r>
              <a:rPr lang="en-US" altLang="ko-KR" b="1" dirty="0" smtClean="0">
                <a:solidFill>
                  <a:srgbClr val="439FC4"/>
                </a:solidFill>
                <a:latin typeface="Arial" panose="020B0604020202020204" pitchFamily="34" charset="0"/>
                <a:cs typeface="Arial" panose="020B0604020202020204" pitchFamily="34" charset="0"/>
              </a:rPr>
              <a:t>Countermeasures for The 4</a:t>
            </a:r>
            <a:r>
              <a:rPr lang="en-US" altLang="ko-KR" b="1" baseline="30000" dirty="0" smtClean="0">
                <a:solidFill>
                  <a:srgbClr val="439FC4"/>
                </a:solidFill>
                <a:latin typeface="Arial" panose="020B0604020202020204" pitchFamily="34" charset="0"/>
                <a:cs typeface="Arial" panose="020B0604020202020204" pitchFamily="34" charset="0"/>
              </a:rPr>
              <a:t>th</a:t>
            </a:r>
            <a:r>
              <a:rPr lang="en-US" altLang="ko-KR" b="1" dirty="0" smtClean="0">
                <a:solidFill>
                  <a:srgbClr val="439FC4"/>
                </a:solidFill>
                <a:latin typeface="Arial" panose="020B0604020202020204" pitchFamily="34" charset="0"/>
                <a:cs typeface="Arial" panose="020B0604020202020204" pitchFamily="34" charset="0"/>
              </a:rPr>
              <a:t> Industrial Revolution and Education on Trade</a:t>
            </a:r>
            <a:endParaRPr lang="ko-KR" altLang="ko-KR" dirty="0">
              <a:solidFill>
                <a:srgbClr val="439FC4"/>
              </a:solidFill>
              <a:latin typeface="Arial" panose="020B0604020202020204" pitchFamily="34" charset="0"/>
              <a:cs typeface="Arial" panose="020B0604020202020204" pitchFamily="34" charset="0"/>
            </a:endParaRPr>
          </a:p>
        </p:txBody>
      </p:sp>
      <p:sp>
        <p:nvSpPr>
          <p:cNvPr id="10" name="TextBox 9"/>
          <p:cNvSpPr txBox="1"/>
          <p:nvPr/>
        </p:nvSpPr>
        <p:spPr>
          <a:xfrm>
            <a:off x="241482" y="644451"/>
            <a:ext cx="8977932" cy="400110"/>
          </a:xfrm>
          <a:prstGeom prst="rect">
            <a:avLst/>
          </a:prstGeom>
          <a:noFill/>
        </p:spPr>
        <p:txBody>
          <a:bodyPr wrap="square" rtlCol="0">
            <a:spAutoFit/>
          </a:bodyPr>
          <a:lstStyle/>
          <a:p>
            <a:pPr latinLnBrk="1"/>
            <a:r>
              <a:rPr lang="en-US" altLang="ko-KR" sz="2000" b="1" dirty="0" smtClean="0">
                <a:solidFill>
                  <a:schemeClr val="tx1">
                    <a:lumMod val="65000"/>
                    <a:lumOff val="35000"/>
                  </a:schemeClr>
                </a:solidFill>
                <a:latin typeface="Arial" panose="020B0604020202020204" pitchFamily="34" charset="0"/>
                <a:cs typeface="Arial" panose="020B0604020202020204" pitchFamily="34" charset="0"/>
              </a:rPr>
              <a:t>2. </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Countermeasures </a:t>
            </a:r>
            <a:r>
              <a:rPr lang="en-US" altLang="ko-KR" b="1" dirty="0">
                <a:solidFill>
                  <a:schemeClr val="tx1">
                    <a:lumMod val="65000"/>
                    <a:lumOff val="35000"/>
                  </a:schemeClr>
                </a:solidFill>
                <a:latin typeface="Arial" panose="020B0604020202020204" pitchFamily="34" charset="0"/>
                <a:cs typeface="Arial" panose="020B0604020202020204" pitchFamily="34" charset="0"/>
              </a:rPr>
              <a:t>for Trade Education Reflecting The </a:t>
            </a:r>
            <a:r>
              <a:rPr lang="en-US" altLang="ko-KR" b="1" dirty="0">
                <a:solidFill>
                  <a:schemeClr val="tx1">
                    <a:lumMod val="65000"/>
                    <a:lumOff val="35000"/>
                  </a:schemeClr>
                </a:solidFill>
                <a:latin typeface="Arial" panose="020B0604020202020204" pitchFamily="34" charset="0"/>
                <a:cs typeface="Arial" panose="020B0604020202020204" pitchFamily="34" charset="0"/>
              </a:rPr>
              <a:t>4</a:t>
            </a:r>
            <a:r>
              <a:rPr lang="en-US" altLang="ko-KR" b="1" baseline="30000" dirty="0">
                <a:solidFill>
                  <a:schemeClr val="tx1">
                    <a:lumMod val="65000"/>
                    <a:lumOff val="35000"/>
                  </a:schemeClr>
                </a:solidFill>
                <a:latin typeface="Arial" panose="020B0604020202020204" pitchFamily="34" charset="0"/>
                <a:cs typeface="Arial" panose="020B0604020202020204" pitchFamily="34" charset="0"/>
              </a:rPr>
              <a:t>th</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 </a:t>
            </a:r>
            <a:r>
              <a:rPr lang="en-US" altLang="ko-KR" b="1" dirty="0">
                <a:solidFill>
                  <a:schemeClr val="tx1">
                    <a:lumMod val="65000"/>
                    <a:lumOff val="35000"/>
                  </a:schemeClr>
                </a:solidFill>
                <a:latin typeface="Arial" panose="020B0604020202020204" pitchFamily="34" charset="0"/>
                <a:cs typeface="Arial" panose="020B0604020202020204" pitchFamily="34" charset="0"/>
              </a:rPr>
              <a:t>Industrial </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Revolution</a:t>
            </a:r>
            <a:endParaRPr lang="ko-KR" altLang="ko-KR"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Rectangle 23"/>
          <p:cNvSpPr/>
          <p:nvPr/>
        </p:nvSpPr>
        <p:spPr>
          <a:xfrm>
            <a:off x="352778" y="1197204"/>
            <a:ext cx="8527271" cy="5429839"/>
          </a:xfrm>
          <a:prstGeom prst="rect">
            <a:avLst/>
          </a:prstGeom>
          <a:pattFill prst="wdUpDiag">
            <a:fgClr>
              <a:schemeClr val="accent1">
                <a:lumMod val="40000"/>
                <a:lumOff val="60000"/>
              </a:schemeClr>
            </a:fgClr>
            <a:bgClr>
              <a:srgbClr val="00B0F0"/>
            </a:bgClr>
          </a:patt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lumMod val="50000"/>
                  <a:lumOff val="50000"/>
                </a:schemeClr>
              </a:solidFill>
            </a:endParaRPr>
          </a:p>
        </p:txBody>
      </p:sp>
      <p:sp>
        <p:nvSpPr>
          <p:cNvPr id="20" name="직사각형 19"/>
          <p:cNvSpPr/>
          <p:nvPr/>
        </p:nvSpPr>
        <p:spPr>
          <a:xfrm>
            <a:off x="565137" y="1844189"/>
            <a:ext cx="8098096" cy="45943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dirty="0"/>
          </a:p>
        </p:txBody>
      </p:sp>
      <p:sp>
        <p:nvSpPr>
          <p:cNvPr id="23" name="Rounded Rectangle 10"/>
          <p:cNvSpPr/>
          <p:nvPr/>
        </p:nvSpPr>
        <p:spPr>
          <a:xfrm>
            <a:off x="565136" y="1331895"/>
            <a:ext cx="3818327" cy="377603"/>
          </a:xfrm>
          <a:prstGeom prst="roundRect">
            <a:avLst/>
          </a:prstGeom>
          <a:solidFill>
            <a:schemeClr val="bg1"/>
          </a:solidFill>
          <a:ln w="190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70C0"/>
                </a:solidFill>
              </a:rPr>
              <a:t>C. STEM </a:t>
            </a:r>
            <a:r>
              <a:rPr lang="en-US" sz="1600" dirty="0">
                <a:solidFill>
                  <a:srgbClr val="0070C0"/>
                </a:solidFill>
              </a:rPr>
              <a:t>Education in the United States</a:t>
            </a:r>
            <a:endParaRPr lang="en-US" sz="1600" dirty="0">
              <a:solidFill>
                <a:srgbClr val="0070C0"/>
              </a:solidFill>
            </a:endParaRPr>
          </a:p>
        </p:txBody>
      </p:sp>
      <p:pic>
        <p:nvPicPr>
          <p:cNvPr id="3" name="그림 2"/>
          <p:cNvPicPr>
            <a:picLocks noChangeAspect="1"/>
          </p:cNvPicPr>
          <p:nvPr/>
        </p:nvPicPr>
        <p:blipFill>
          <a:blip r:embed="rId3"/>
          <a:stretch>
            <a:fillRect/>
          </a:stretch>
        </p:blipFill>
        <p:spPr>
          <a:xfrm>
            <a:off x="637047" y="2028825"/>
            <a:ext cx="3934954" cy="921766"/>
          </a:xfrm>
          <a:prstGeom prst="rect">
            <a:avLst/>
          </a:prstGeom>
        </p:spPr>
      </p:pic>
      <p:pic>
        <p:nvPicPr>
          <p:cNvPr id="6" name="그림 5"/>
          <p:cNvPicPr>
            <a:picLocks noChangeAspect="1"/>
          </p:cNvPicPr>
          <p:nvPr/>
        </p:nvPicPr>
        <p:blipFill>
          <a:blip r:embed="rId4"/>
          <a:stretch>
            <a:fillRect/>
          </a:stretch>
        </p:blipFill>
        <p:spPr>
          <a:xfrm>
            <a:off x="637047" y="3135227"/>
            <a:ext cx="3934953" cy="921766"/>
          </a:xfrm>
          <a:prstGeom prst="rect">
            <a:avLst/>
          </a:prstGeom>
        </p:spPr>
      </p:pic>
      <p:pic>
        <p:nvPicPr>
          <p:cNvPr id="7" name="그림 6"/>
          <p:cNvPicPr>
            <a:picLocks noChangeAspect="1"/>
          </p:cNvPicPr>
          <p:nvPr/>
        </p:nvPicPr>
        <p:blipFill>
          <a:blip r:embed="rId5"/>
          <a:stretch>
            <a:fillRect/>
          </a:stretch>
        </p:blipFill>
        <p:spPr>
          <a:xfrm>
            <a:off x="646242" y="4209636"/>
            <a:ext cx="3934954" cy="921766"/>
          </a:xfrm>
          <a:prstGeom prst="rect">
            <a:avLst/>
          </a:prstGeom>
        </p:spPr>
      </p:pic>
      <p:pic>
        <p:nvPicPr>
          <p:cNvPr id="8" name="그림 7"/>
          <p:cNvPicPr>
            <a:picLocks noChangeAspect="1"/>
          </p:cNvPicPr>
          <p:nvPr/>
        </p:nvPicPr>
        <p:blipFill>
          <a:blip r:embed="rId6"/>
          <a:stretch>
            <a:fillRect/>
          </a:stretch>
        </p:blipFill>
        <p:spPr>
          <a:xfrm>
            <a:off x="637047" y="5300186"/>
            <a:ext cx="3934953" cy="914696"/>
          </a:xfrm>
          <a:prstGeom prst="rect">
            <a:avLst/>
          </a:prstGeom>
        </p:spPr>
      </p:pic>
      <p:sp>
        <p:nvSpPr>
          <p:cNvPr id="11" name="직사각형 10"/>
          <p:cNvSpPr/>
          <p:nvPr/>
        </p:nvSpPr>
        <p:spPr>
          <a:xfrm>
            <a:off x="4681155" y="1893610"/>
            <a:ext cx="3991505" cy="4616648"/>
          </a:xfrm>
          <a:prstGeom prst="rect">
            <a:avLst/>
          </a:prstGeom>
        </p:spPr>
        <p:txBody>
          <a:bodyPr wrap="square">
            <a:spAutoFit/>
          </a:bodyPr>
          <a:lstStyle/>
          <a:p>
            <a:pPr marL="285750" indent="-285750">
              <a:buFont typeface="Wingdings" panose="05000000000000000000" pitchFamily="2" charset="2"/>
              <a:buChar char="Ø"/>
            </a:pPr>
            <a:r>
              <a:rPr lang="en-US" altLang="ko-KR" sz="1400" dirty="0">
                <a:solidFill>
                  <a:srgbClr val="0070C0"/>
                </a:solidFill>
                <a:latin typeface="Arial" panose="020B0604020202020204" pitchFamily="34" charset="0"/>
                <a:cs typeface="Arial" panose="020B0604020202020204" pitchFamily="34" charset="0"/>
              </a:rPr>
              <a:t>STEM Education in the United </a:t>
            </a:r>
            <a:r>
              <a:rPr lang="en-US" altLang="ko-KR" sz="1400" dirty="0" smtClean="0">
                <a:solidFill>
                  <a:srgbClr val="0070C0"/>
                </a:solidFill>
                <a:latin typeface="Arial" panose="020B0604020202020204" pitchFamily="34" charset="0"/>
                <a:cs typeface="Arial" panose="020B0604020202020204" pitchFamily="34" charset="0"/>
              </a:rPr>
              <a:t>States</a:t>
            </a:r>
          </a:p>
          <a:p>
            <a:endParaRPr lang="en-US" altLang="ko-KR" sz="1400" dirty="0" smtClean="0">
              <a:latin typeface="Arial" panose="020B0604020202020204" pitchFamily="34" charset="0"/>
              <a:cs typeface="Arial" panose="020B0604020202020204" pitchFamily="34" charset="0"/>
            </a:endParaRPr>
          </a:p>
          <a:p>
            <a:r>
              <a:rPr lang="en-US" altLang="ko-KR" sz="1400" dirty="0" smtClean="0">
                <a:latin typeface="Arial" panose="020B0604020202020204" pitchFamily="34" charset="0"/>
                <a:cs typeface="Arial" panose="020B0604020202020204" pitchFamily="34" charset="0"/>
              </a:rPr>
              <a:t> STEM </a:t>
            </a:r>
            <a:r>
              <a:rPr lang="en-US" altLang="ko-KR" sz="1400" dirty="0">
                <a:latin typeface="Arial" panose="020B0604020202020204" pitchFamily="34" charset="0"/>
                <a:cs typeface="Arial" panose="020B0604020202020204" pitchFamily="34" charset="0"/>
              </a:rPr>
              <a:t>education is being conducted through various ways in schools all around the United </a:t>
            </a:r>
            <a:r>
              <a:rPr lang="en-US" altLang="ko-KR" sz="1400" dirty="0" smtClean="0">
                <a:latin typeface="Arial" panose="020B0604020202020204" pitchFamily="34" charset="0"/>
                <a:cs typeface="Arial" panose="020B0604020202020204" pitchFamily="34" charset="0"/>
              </a:rPr>
              <a:t>States</a:t>
            </a:r>
          </a:p>
          <a:p>
            <a:endParaRPr lang="en-US" altLang="ko-KR" sz="1400" dirty="0" smtClean="0">
              <a:latin typeface="Arial" panose="020B0604020202020204" pitchFamily="34" charset="0"/>
              <a:cs typeface="Arial" panose="020B0604020202020204" pitchFamily="34" charset="0"/>
            </a:endParaRPr>
          </a:p>
          <a:p>
            <a:r>
              <a:rPr lang="en-US" altLang="ko-KR" sz="1400" dirty="0" smtClean="0">
                <a:latin typeface="Arial" panose="020B0604020202020204" pitchFamily="34" charset="0"/>
                <a:cs typeface="Arial" panose="020B0604020202020204" pitchFamily="34" charset="0"/>
              </a:rPr>
              <a:t> Textbooks </a:t>
            </a:r>
            <a:r>
              <a:rPr lang="en-US" altLang="ko-KR" sz="1400" dirty="0">
                <a:latin typeface="Arial" panose="020B0604020202020204" pitchFamily="34" charset="0"/>
                <a:cs typeface="Arial" panose="020B0604020202020204" pitchFamily="34" charset="0"/>
              </a:rPr>
              <a:t>and programs on STEM education are being actively developed in universities, research institutes, or even non-profit organizations with the support from the state</a:t>
            </a:r>
            <a:endParaRPr lang="en-US" altLang="ko-KR" sz="1400" dirty="0" smtClean="0">
              <a:latin typeface="Arial" panose="020B0604020202020204" pitchFamily="34" charset="0"/>
              <a:cs typeface="Arial" panose="020B0604020202020204" pitchFamily="34" charset="0"/>
            </a:endParaRPr>
          </a:p>
          <a:p>
            <a:endParaRPr lang="en-US" altLang="ko-KR" sz="1400" dirty="0">
              <a:latin typeface="Arial" panose="020B0604020202020204" pitchFamily="34" charset="0"/>
              <a:cs typeface="Arial" panose="020B0604020202020204" pitchFamily="34" charset="0"/>
            </a:endParaRPr>
          </a:p>
          <a:p>
            <a:endParaRPr lang="en-US" altLang="ko-KR"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400" dirty="0" smtClean="0">
                <a:solidFill>
                  <a:srgbClr val="0070C0"/>
                </a:solidFill>
                <a:latin typeface="Arial" panose="020B0604020202020204" pitchFamily="34" charset="0"/>
                <a:cs typeface="Arial" panose="020B0604020202020204" pitchFamily="34" charset="0"/>
              </a:rPr>
              <a:t>The </a:t>
            </a:r>
            <a:r>
              <a:rPr lang="en-US" altLang="ko-KR" sz="1400" dirty="0">
                <a:solidFill>
                  <a:srgbClr val="0070C0"/>
                </a:solidFill>
                <a:latin typeface="Arial" panose="020B0604020202020204" pitchFamily="34" charset="0"/>
                <a:cs typeface="Arial" panose="020B0604020202020204" pitchFamily="34" charset="0"/>
              </a:rPr>
              <a:t>Subject and Target of STEM Education</a:t>
            </a:r>
            <a:endParaRPr lang="en-US" altLang="ko-KR" sz="1400" dirty="0" smtClean="0">
              <a:solidFill>
                <a:srgbClr val="0070C0"/>
              </a:solidFill>
              <a:latin typeface="Arial" panose="020B0604020202020204" pitchFamily="34" charset="0"/>
              <a:ea typeface="Times New Roman" panose="02020603050405020304" pitchFamily="18" charset="0"/>
              <a:cs typeface="Arial" panose="020B0604020202020204" pitchFamily="34" charset="0"/>
            </a:endParaRPr>
          </a:p>
          <a:p>
            <a:endParaRPr lang="en-US" altLang="ko-KR" sz="1400" dirty="0">
              <a:latin typeface="Arial" panose="020B0604020202020204" pitchFamily="34" charset="0"/>
              <a:ea typeface="Times New Roman" panose="02020603050405020304" pitchFamily="18" charset="0"/>
              <a:cs typeface="Arial" panose="020B0604020202020204" pitchFamily="34" charset="0"/>
            </a:endParaRPr>
          </a:p>
          <a:p>
            <a:r>
              <a:rPr lang="en-US" altLang="ko-KR" sz="1400" dirty="0" smtClean="0">
                <a:latin typeface="Arial" panose="020B0604020202020204" pitchFamily="34" charset="0"/>
                <a:ea typeface="Times New Roman" panose="02020603050405020304" pitchFamily="18" charset="0"/>
                <a:cs typeface="Arial" panose="020B0604020202020204" pitchFamily="34" charset="0"/>
              </a:rPr>
              <a:t> At </a:t>
            </a:r>
            <a:r>
              <a:rPr lang="en-US" altLang="ko-KR" sz="1400" dirty="0">
                <a:latin typeface="Arial" panose="020B0604020202020204" pitchFamily="34" charset="0"/>
                <a:ea typeface="Times New Roman" panose="02020603050405020304" pitchFamily="18" charset="0"/>
                <a:cs typeface="Arial" panose="020B0604020202020204" pitchFamily="34" charset="0"/>
              </a:rPr>
              <a:t>the elementary and secondary level, it focuses on science and mathematics, which is the basis of science and </a:t>
            </a:r>
            <a:r>
              <a:rPr lang="en-US" altLang="ko-KR" sz="1400" dirty="0" smtClean="0">
                <a:latin typeface="Arial" panose="020B0604020202020204" pitchFamily="34" charset="0"/>
                <a:ea typeface="Times New Roman" panose="02020603050405020304" pitchFamily="18" charset="0"/>
                <a:cs typeface="Arial" panose="020B0604020202020204" pitchFamily="34" charset="0"/>
              </a:rPr>
              <a:t>engineering</a:t>
            </a:r>
          </a:p>
          <a:p>
            <a:endParaRPr lang="en-US" altLang="ko-KR" sz="1400" dirty="0">
              <a:latin typeface="Arial" panose="020B0604020202020204" pitchFamily="34" charset="0"/>
              <a:ea typeface="Times New Roman" panose="02020603050405020304" pitchFamily="18" charset="0"/>
              <a:cs typeface="Arial" panose="020B0604020202020204" pitchFamily="34" charset="0"/>
            </a:endParaRPr>
          </a:p>
          <a:p>
            <a:r>
              <a:rPr lang="en-US" altLang="ko-KR" sz="1400" dirty="0" smtClean="0">
                <a:latin typeface="Arial" panose="020B0604020202020204" pitchFamily="34" charset="0"/>
                <a:cs typeface="Arial" panose="020B0604020202020204" pitchFamily="34" charset="0"/>
              </a:rPr>
              <a:t> Applies </a:t>
            </a:r>
            <a:r>
              <a:rPr lang="en-US" altLang="ko-KR" sz="1400" dirty="0">
                <a:latin typeface="Arial" panose="020B0604020202020204" pitchFamily="34" charset="0"/>
                <a:cs typeface="Arial" panose="020B0604020202020204" pitchFamily="34" charset="0"/>
              </a:rPr>
              <a:t>integrated STEM education to all grades or flexibly improves existing programs</a:t>
            </a:r>
            <a:endParaRPr lang="en-US" altLang="ko-KR" sz="1400" dirty="0">
              <a:latin typeface="Arial" panose="020B0604020202020204" pitchFamily="34" charset="0"/>
              <a:ea typeface="Times New Roman" panose="02020603050405020304" pitchFamily="18" charset="0"/>
              <a:cs typeface="Arial" panose="020B0604020202020204" pitchFamily="34" charset="0"/>
            </a:endParaRPr>
          </a:p>
          <a:p>
            <a:endParaRPr lang="ko-KR"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479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96" y="11988"/>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Change in the Department of Trade course in Korea</a:t>
            </a:r>
            <a:endParaRPr lang="en-US" dirty="0"/>
          </a:p>
        </p:txBody>
      </p:sp>
      <p:sp>
        <p:nvSpPr>
          <p:cNvPr id="12" name="TextBox 11"/>
          <p:cNvSpPr txBox="1"/>
          <p:nvPr/>
        </p:nvSpPr>
        <p:spPr>
          <a:xfrm>
            <a:off x="18392" y="-10896"/>
            <a:ext cx="9125608" cy="400110"/>
          </a:xfrm>
          <a:prstGeom prst="rect">
            <a:avLst/>
          </a:prstGeom>
          <a:noFill/>
        </p:spPr>
        <p:txBody>
          <a:bodyPr wrap="square" rtlCol="0">
            <a:spAutoFit/>
          </a:bodyPr>
          <a:lstStyle/>
          <a:p>
            <a:pPr latinLnBrk="1"/>
            <a:r>
              <a:rPr lang="en-US" altLang="ko-KR" sz="2000" b="1" dirty="0" smtClean="0">
                <a:solidFill>
                  <a:srgbClr val="439FC4"/>
                </a:solidFill>
                <a:latin typeface="Arial" panose="020B0604020202020204" pitchFamily="34" charset="0"/>
                <a:cs typeface="Arial" panose="020B0604020202020204" pitchFamily="34" charset="0"/>
              </a:rPr>
              <a:t>Ⅲ. </a:t>
            </a:r>
            <a:r>
              <a:rPr lang="en-US" altLang="ko-KR" b="1" dirty="0" smtClean="0">
                <a:solidFill>
                  <a:srgbClr val="439FC4"/>
                </a:solidFill>
                <a:latin typeface="Arial" panose="020B0604020202020204" pitchFamily="34" charset="0"/>
                <a:cs typeface="Arial" panose="020B0604020202020204" pitchFamily="34" charset="0"/>
              </a:rPr>
              <a:t>Countermeasures for The 4</a:t>
            </a:r>
            <a:r>
              <a:rPr lang="en-US" altLang="ko-KR" b="1" baseline="30000" dirty="0" smtClean="0">
                <a:solidFill>
                  <a:srgbClr val="439FC4"/>
                </a:solidFill>
                <a:latin typeface="Arial" panose="020B0604020202020204" pitchFamily="34" charset="0"/>
                <a:cs typeface="Arial" panose="020B0604020202020204" pitchFamily="34" charset="0"/>
              </a:rPr>
              <a:t>th</a:t>
            </a:r>
            <a:r>
              <a:rPr lang="en-US" altLang="ko-KR" b="1" dirty="0" smtClean="0">
                <a:solidFill>
                  <a:srgbClr val="439FC4"/>
                </a:solidFill>
                <a:latin typeface="Arial" panose="020B0604020202020204" pitchFamily="34" charset="0"/>
                <a:cs typeface="Arial" panose="020B0604020202020204" pitchFamily="34" charset="0"/>
              </a:rPr>
              <a:t> Industrial Revolution and Education on Trade</a:t>
            </a:r>
            <a:endParaRPr lang="ko-KR" altLang="ko-KR" dirty="0">
              <a:solidFill>
                <a:srgbClr val="439FC4"/>
              </a:solidFill>
              <a:latin typeface="Arial" panose="020B0604020202020204" pitchFamily="34" charset="0"/>
              <a:cs typeface="Arial" panose="020B0604020202020204" pitchFamily="34" charset="0"/>
            </a:endParaRPr>
          </a:p>
        </p:txBody>
      </p:sp>
      <p:sp>
        <p:nvSpPr>
          <p:cNvPr id="10" name="TextBox 9"/>
          <p:cNvSpPr txBox="1"/>
          <p:nvPr/>
        </p:nvSpPr>
        <p:spPr>
          <a:xfrm>
            <a:off x="241482" y="644451"/>
            <a:ext cx="8977932" cy="400110"/>
          </a:xfrm>
          <a:prstGeom prst="rect">
            <a:avLst/>
          </a:prstGeom>
          <a:noFill/>
        </p:spPr>
        <p:txBody>
          <a:bodyPr wrap="square" rtlCol="0">
            <a:spAutoFit/>
          </a:bodyPr>
          <a:lstStyle/>
          <a:p>
            <a:pPr latinLnBrk="1"/>
            <a:r>
              <a:rPr lang="en-US" altLang="ko-KR" sz="2000" b="1" dirty="0" smtClean="0">
                <a:solidFill>
                  <a:schemeClr val="tx1">
                    <a:lumMod val="65000"/>
                    <a:lumOff val="35000"/>
                  </a:schemeClr>
                </a:solidFill>
                <a:latin typeface="Arial" panose="020B0604020202020204" pitchFamily="34" charset="0"/>
                <a:cs typeface="Arial" panose="020B0604020202020204" pitchFamily="34" charset="0"/>
              </a:rPr>
              <a:t>2. </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Countermeasures </a:t>
            </a:r>
            <a:r>
              <a:rPr lang="en-US" altLang="ko-KR" b="1" dirty="0">
                <a:solidFill>
                  <a:schemeClr val="tx1">
                    <a:lumMod val="65000"/>
                    <a:lumOff val="35000"/>
                  </a:schemeClr>
                </a:solidFill>
                <a:latin typeface="Arial" panose="020B0604020202020204" pitchFamily="34" charset="0"/>
                <a:cs typeface="Arial" panose="020B0604020202020204" pitchFamily="34" charset="0"/>
              </a:rPr>
              <a:t>for Trade Education Reflecting The </a:t>
            </a:r>
            <a:r>
              <a:rPr lang="en-US" altLang="ko-KR" b="1" dirty="0">
                <a:solidFill>
                  <a:schemeClr val="tx1">
                    <a:lumMod val="65000"/>
                    <a:lumOff val="35000"/>
                  </a:schemeClr>
                </a:solidFill>
                <a:latin typeface="Arial" panose="020B0604020202020204" pitchFamily="34" charset="0"/>
                <a:cs typeface="Arial" panose="020B0604020202020204" pitchFamily="34" charset="0"/>
              </a:rPr>
              <a:t>4</a:t>
            </a:r>
            <a:r>
              <a:rPr lang="en-US" altLang="ko-KR" b="1" baseline="30000" dirty="0">
                <a:solidFill>
                  <a:schemeClr val="tx1">
                    <a:lumMod val="65000"/>
                    <a:lumOff val="35000"/>
                  </a:schemeClr>
                </a:solidFill>
                <a:latin typeface="Arial" panose="020B0604020202020204" pitchFamily="34" charset="0"/>
                <a:cs typeface="Arial" panose="020B0604020202020204" pitchFamily="34" charset="0"/>
              </a:rPr>
              <a:t>th</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 </a:t>
            </a:r>
            <a:r>
              <a:rPr lang="en-US" altLang="ko-KR" b="1" dirty="0">
                <a:solidFill>
                  <a:schemeClr val="tx1">
                    <a:lumMod val="65000"/>
                    <a:lumOff val="35000"/>
                  </a:schemeClr>
                </a:solidFill>
                <a:latin typeface="Arial" panose="020B0604020202020204" pitchFamily="34" charset="0"/>
                <a:cs typeface="Arial" panose="020B0604020202020204" pitchFamily="34" charset="0"/>
              </a:rPr>
              <a:t>Industrial </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Revolution</a:t>
            </a:r>
            <a:endParaRPr lang="ko-KR" altLang="ko-KR"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Rectangle 23"/>
          <p:cNvSpPr/>
          <p:nvPr/>
        </p:nvSpPr>
        <p:spPr>
          <a:xfrm>
            <a:off x="352778" y="1197204"/>
            <a:ext cx="8527271" cy="5429839"/>
          </a:xfrm>
          <a:prstGeom prst="rect">
            <a:avLst/>
          </a:prstGeom>
          <a:pattFill prst="wdUpDiag">
            <a:fgClr>
              <a:schemeClr val="accent1">
                <a:lumMod val="40000"/>
                <a:lumOff val="60000"/>
              </a:schemeClr>
            </a:fgClr>
            <a:bgClr>
              <a:srgbClr val="00B0F0"/>
            </a:bgClr>
          </a:patt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lumMod val="50000"/>
                  <a:lumOff val="50000"/>
                </a:schemeClr>
              </a:solidFill>
            </a:endParaRPr>
          </a:p>
        </p:txBody>
      </p:sp>
      <p:sp>
        <p:nvSpPr>
          <p:cNvPr id="23" name="Rounded Rectangle 10"/>
          <p:cNvSpPr/>
          <p:nvPr/>
        </p:nvSpPr>
        <p:spPr>
          <a:xfrm>
            <a:off x="565136" y="1331895"/>
            <a:ext cx="3818327" cy="377603"/>
          </a:xfrm>
          <a:prstGeom prst="roundRect">
            <a:avLst/>
          </a:prstGeom>
          <a:solidFill>
            <a:schemeClr val="bg1"/>
          </a:solidFill>
          <a:ln w="190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70C0"/>
                </a:solidFill>
              </a:rPr>
              <a:t>C. STEM </a:t>
            </a:r>
            <a:r>
              <a:rPr lang="en-US" sz="1600" dirty="0">
                <a:solidFill>
                  <a:srgbClr val="0070C0"/>
                </a:solidFill>
              </a:rPr>
              <a:t>Education in the United States</a:t>
            </a:r>
            <a:endParaRPr lang="en-US" sz="1600" dirty="0">
              <a:solidFill>
                <a:srgbClr val="0070C0"/>
              </a:solidFill>
            </a:endParaRPr>
          </a:p>
        </p:txBody>
      </p:sp>
      <p:pic>
        <p:nvPicPr>
          <p:cNvPr id="2" name="그림 1"/>
          <p:cNvPicPr>
            <a:picLocks noChangeAspect="1"/>
          </p:cNvPicPr>
          <p:nvPr/>
        </p:nvPicPr>
        <p:blipFill>
          <a:blip r:embed="rId3"/>
          <a:stretch>
            <a:fillRect/>
          </a:stretch>
        </p:blipFill>
        <p:spPr>
          <a:xfrm>
            <a:off x="556181" y="1802275"/>
            <a:ext cx="8031637" cy="4212026"/>
          </a:xfrm>
          <a:prstGeom prst="rect">
            <a:avLst/>
          </a:prstGeom>
        </p:spPr>
      </p:pic>
      <p:sp>
        <p:nvSpPr>
          <p:cNvPr id="15" name="TextBox 14"/>
          <p:cNvSpPr txBox="1"/>
          <p:nvPr/>
        </p:nvSpPr>
        <p:spPr>
          <a:xfrm>
            <a:off x="556181" y="5976030"/>
            <a:ext cx="7362334" cy="369332"/>
          </a:xfrm>
          <a:prstGeom prst="rect">
            <a:avLst/>
          </a:prstGeom>
          <a:noFill/>
        </p:spPr>
        <p:txBody>
          <a:bodyPr wrap="square" rtlCol="0">
            <a:spAutoFit/>
          </a:bodyPr>
          <a:lstStyle/>
          <a:p>
            <a:pPr algn="just" latinLnBrk="1">
              <a:lnSpc>
                <a:spcPct val="150000"/>
              </a:lnSpc>
            </a:pPr>
            <a:r>
              <a:rPr lang="en-US" altLang="ko-KR" sz="1200" dirty="0" smtClean="0">
                <a:latin typeface="Arial" panose="020B0604020202020204" pitchFamily="34" charset="0"/>
                <a:cs typeface="Arial" panose="020B0604020202020204" pitchFamily="34" charset="0"/>
              </a:rPr>
              <a:t>Source</a:t>
            </a:r>
            <a:r>
              <a:rPr lang="en-US" altLang="ko-KR" sz="1200" dirty="0" smtClean="0">
                <a:solidFill>
                  <a:schemeClr val="tx1">
                    <a:lumMod val="65000"/>
                    <a:lumOff val="35000"/>
                  </a:schemeClr>
                </a:solidFill>
                <a:latin typeface="Arial" panose="020B0604020202020204" pitchFamily="34" charset="0"/>
                <a:cs typeface="Arial" panose="020B0604020202020204" pitchFamily="34" charset="0"/>
              </a:rPr>
              <a:t>.: </a:t>
            </a:r>
            <a:r>
              <a:rPr lang="en-US" altLang="ko-KR" sz="1200" dirty="0"/>
              <a:t>Federal STEM Education Strategic Plan: 2 Years </a:t>
            </a:r>
            <a:r>
              <a:rPr lang="en-US" altLang="ko-KR" sz="1200" dirty="0" smtClean="0"/>
              <a:t>Later, November 2020  </a:t>
            </a:r>
            <a:r>
              <a:rPr lang="en-US" altLang="ko-KR" sz="1200" dirty="0" smtClean="0">
                <a:solidFill>
                  <a:schemeClr val="tx1">
                    <a:lumMod val="65000"/>
                    <a:lumOff val="35000"/>
                  </a:schemeClr>
                </a:solidFill>
                <a:latin typeface="Arial" panose="020B0604020202020204" pitchFamily="34" charset="0"/>
                <a:cs typeface="Arial" panose="020B0604020202020204" pitchFamily="34" charset="0"/>
              </a:rPr>
              <a:t> </a:t>
            </a:r>
            <a:endParaRPr lang="ko-KR" altLang="ko-KR" sz="1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296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96" y="11988"/>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Change in the Department of Trade course in Korea</a:t>
            </a:r>
            <a:endParaRPr lang="en-US" dirty="0"/>
          </a:p>
        </p:txBody>
      </p:sp>
      <p:sp>
        <p:nvSpPr>
          <p:cNvPr id="12" name="TextBox 11"/>
          <p:cNvSpPr txBox="1"/>
          <p:nvPr/>
        </p:nvSpPr>
        <p:spPr>
          <a:xfrm>
            <a:off x="18392" y="-10896"/>
            <a:ext cx="9125608" cy="400110"/>
          </a:xfrm>
          <a:prstGeom prst="rect">
            <a:avLst/>
          </a:prstGeom>
          <a:noFill/>
        </p:spPr>
        <p:txBody>
          <a:bodyPr wrap="square" rtlCol="0">
            <a:spAutoFit/>
          </a:bodyPr>
          <a:lstStyle/>
          <a:p>
            <a:pPr latinLnBrk="1"/>
            <a:r>
              <a:rPr lang="en-US" altLang="ko-KR" sz="2000" b="1" dirty="0" smtClean="0">
                <a:solidFill>
                  <a:srgbClr val="439FC4"/>
                </a:solidFill>
                <a:latin typeface="Arial" panose="020B0604020202020204" pitchFamily="34" charset="0"/>
                <a:cs typeface="Arial" panose="020B0604020202020204" pitchFamily="34" charset="0"/>
              </a:rPr>
              <a:t>Ⅲ. </a:t>
            </a:r>
            <a:r>
              <a:rPr lang="en-US" altLang="ko-KR" b="1" dirty="0" smtClean="0">
                <a:solidFill>
                  <a:srgbClr val="439FC4"/>
                </a:solidFill>
                <a:latin typeface="Arial" panose="020B0604020202020204" pitchFamily="34" charset="0"/>
                <a:cs typeface="Arial" panose="020B0604020202020204" pitchFamily="34" charset="0"/>
              </a:rPr>
              <a:t>Countermeasures for The 4</a:t>
            </a:r>
            <a:r>
              <a:rPr lang="en-US" altLang="ko-KR" b="1" baseline="30000" dirty="0" smtClean="0">
                <a:solidFill>
                  <a:srgbClr val="439FC4"/>
                </a:solidFill>
                <a:latin typeface="Arial" panose="020B0604020202020204" pitchFamily="34" charset="0"/>
                <a:cs typeface="Arial" panose="020B0604020202020204" pitchFamily="34" charset="0"/>
              </a:rPr>
              <a:t>th</a:t>
            </a:r>
            <a:r>
              <a:rPr lang="en-US" altLang="ko-KR" b="1" dirty="0" smtClean="0">
                <a:solidFill>
                  <a:srgbClr val="439FC4"/>
                </a:solidFill>
                <a:latin typeface="Arial" panose="020B0604020202020204" pitchFamily="34" charset="0"/>
                <a:cs typeface="Arial" panose="020B0604020202020204" pitchFamily="34" charset="0"/>
              </a:rPr>
              <a:t> Industrial Revolution and Education on Trade</a:t>
            </a:r>
            <a:endParaRPr lang="ko-KR" altLang="ko-KR" dirty="0">
              <a:solidFill>
                <a:srgbClr val="439FC4"/>
              </a:solidFill>
              <a:latin typeface="Arial" panose="020B0604020202020204" pitchFamily="34" charset="0"/>
              <a:cs typeface="Arial" panose="020B0604020202020204" pitchFamily="34" charset="0"/>
            </a:endParaRPr>
          </a:p>
        </p:txBody>
      </p:sp>
      <p:sp>
        <p:nvSpPr>
          <p:cNvPr id="10" name="TextBox 9"/>
          <p:cNvSpPr txBox="1"/>
          <p:nvPr/>
        </p:nvSpPr>
        <p:spPr>
          <a:xfrm>
            <a:off x="241482" y="644451"/>
            <a:ext cx="8977932" cy="400110"/>
          </a:xfrm>
          <a:prstGeom prst="rect">
            <a:avLst/>
          </a:prstGeom>
          <a:noFill/>
        </p:spPr>
        <p:txBody>
          <a:bodyPr wrap="square" rtlCol="0">
            <a:spAutoFit/>
          </a:bodyPr>
          <a:lstStyle/>
          <a:p>
            <a:pPr latinLnBrk="1"/>
            <a:r>
              <a:rPr lang="en-US" altLang="ko-KR" sz="2000" b="1" dirty="0" smtClean="0">
                <a:solidFill>
                  <a:schemeClr val="tx1">
                    <a:lumMod val="65000"/>
                    <a:lumOff val="35000"/>
                  </a:schemeClr>
                </a:solidFill>
                <a:latin typeface="Arial" panose="020B0604020202020204" pitchFamily="34" charset="0"/>
                <a:cs typeface="Arial" panose="020B0604020202020204" pitchFamily="34" charset="0"/>
              </a:rPr>
              <a:t>2. </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Countermeasures </a:t>
            </a:r>
            <a:r>
              <a:rPr lang="en-US" altLang="ko-KR" b="1" dirty="0">
                <a:solidFill>
                  <a:schemeClr val="tx1">
                    <a:lumMod val="65000"/>
                    <a:lumOff val="35000"/>
                  </a:schemeClr>
                </a:solidFill>
                <a:latin typeface="Arial" panose="020B0604020202020204" pitchFamily="34" charset="0"/>
                <a:cs typeface="Arial" panose="020B0604020202020204" pitchFamily="34" charset="0"/>
              </a:rPr>
              <a:t>for Trade Education Reflecting The </a:t>
            </a:r>
            <a:r>
              <a:rPr lang="en-US" altLang="ko-KR" b="1" dirty="0">
                <a:solidFill>
                  <a:schemeClr val="tx1">
                    <a:lumMod val="65000"/>
                    <a:lumOff val="35000"/>
                  </a:schemeClr>
                </a:solidFill>
                <a:latin typeface="Arial" panose="020B0604020202020204" pitchFamily="34" charset="0"/>
                <a:cs typeface="Arial" panose="020B0604020202020204" pitchFamily="34" charset="0"/>
              </a:rPr>
              <a:t>4</a:t>
            </a:r>
            <a:r>
              <a:rPr lang="en-US" altLang="ko-KR" b="1" baseline="30000" dirty="0">
                <a:solidFill>
                  <a:schemeClr val="tx1">
                    <a:lumMod val="65000"/>
                    <a:lumOff val="35000"/>
                  </a:schemeClr>
                </a:solidFill>
                <a:latin typeface="Arial" panose="020B0604020202020204" pitchFamily="34" charset="0"/>
                <a:cs typeface="Arial" panose="020B0604020202020204" pitchFamily="34" charset="0"/>
              </a:rPr>
              <a:t>th</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 </a:t>
            </a:r>
            <a:r>
              <a:rPr lang="en-US" altLang="ko-KR" b="1" dirty="0">
                <a:solidFill>
                  <a:schemeClr val="tx1">
                    <a:lumMod val="65000"/>
                    <a:lumOff val="35000"/>
                  </a:schemeClr>
                </a:solidFill>
                <a:latin typeface="Arial" panose="020B0604020202020204" pitchFamily="34" charset="0"/>
                <a:cs typeface="Arial" panose="020B0604020202020204" pitchFamily="34" charset="0"/>
              </a:rPr>
              <a:t>Industrial </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Revolution</a:t>
            </a:r>
            <a:endParaRPr lang="ko-KR" altLang="ko-KR"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ctangle 17"/>
          <p:cNvSpPr/>
          <p:nvPr/>
        </p:nvSpPr>
        <p:spPr>
          <a:xfrm>
            <a:off x="352778" y="1067445"/>
            <a:ext cx="8527271" cy="5429839"/>
          </a:xfrm>
          <a:prstGeom prst="rect">
            <a:avLst/>
          </a:prstGeom>
          <a:pattFill prst="wdUpDiag">
            <a:fgClr>
              <a:srgbClr val="E3FFB3"/>
            </a:fgClr>
            <a:bgClr>
              <a:srgbClr val="00FF00"/>
            </a:bgClr>
          </a:patt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3" name="Rounded Rectangle 10"/>
          <p:cNvSpPr/>
          <p:nvPr/>
        </p:nvSpPr>
        <p:spPr>
          <a:xfrm>
            <a:off x="565136" y="1331895"/>
            <a:ext cx="3818327" cy="377603"/>
          </a:xfrm>
          <a:prstGeom prst="roundRect">
            <a:avLst/>
          </a:prstGeom>
          <a:solidFill>
            <a:schemeClr val="bg1"/>
          </a:solidFill>
          <a:ln w="190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70C0"/>
                </a:solidFill>
              </a:rPr>
              <a:t>D</a:t>
            </a:r>
            <a:r>
              <a:rPr lang="en-US" sz="1600" dirty="0" smtClean="0">
                <a:solidFill>
                  <a:srgbClr val="0070C0"/>
                </a:solidFill>
              </a:rPr>
              <a:t>. STEM </a:t>
            </a:r>
            <a:r>
              <a:rPr lang="en-US" sz="1600" dirty="0">
                <a:solidFill>
                  <a:srgbClr val="0070C0"/>
                </a:solidFill>
              </a:rPr>
              <a:t>Education in </a:t>
            </a:r>
            <a:r>
              <a:rPr lang="en-US" sz="1600" dirty="0" smtClean="0">
                <a:solidFill>
                  <a:srgbClr val="0070C0"/>
                </a:solidFill>
              </a:rPr>
              <a:t>the Korea</a:t>
            </a:r>
            <a:endParaRPr lang="en-US" sz="1600" dirty="0">
              <a:solidFill>
                <a:srgbClr val="0070C0"/>
              </a:solidFill>
            </a:endParaRPr>
          </a:p>
        </p:txBody>
      </p:sp>
      <p:sp>
        <p:nvSpPr>
          <p:cNvPr id="15" name="Rectangle 4"/>
          <p:cNvSpPr/>
          <p:nvPr/>
        </p:nvSpPr>
        <p:spPr>
          <a:xfrm>
            <a:off x="565136" y="1875934"/>
            <a:ext cx="8060390" cy="42609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Change in the Department of Trade course in Korea</a:t>
            </a:r>
            <a:endParaRPr lang="en-US" dirty="0"/>
          </a:p>
        </p:txBody>
      </p:sp>
      <p:pic>
        <p:nvPicPr>
          <p:cNvPr id="19" name="그림 18"/>
          <p:cNvPicPr>
            <a:picLocks noChangeAspect="1"/>
          </p:cNvPicPr>
          <p:nvPr/>
        </p:nvPicPr>
        <p:blipFill>
          <a:blip r:embed="rId3"/>
          <a:stretch>
            <a:fillRect/>
          </a:stretch>
        </p:blipFill>
        <p:spPr>
          <a:xfrm>
            <a:off x="1410075" y="2067134"/>
            <a:ext cx="6412675" cy="3780280"/>
          </a:xfrm>
          <a:prstGeom prst="rect">
            <a:avLst/>
          </a:prstGeom>
        </p:spPr>
      </p:pic>
    </p:spTree>
    <p:extLst>
      <p:ext uri="{BB962C8B-B14F-4D97-AF65-F5344CB8AC3E}">
        <p14:creationId xmlns:p14="http://schemas.microsoft.com/office/powerpoint/2010/main" val="2939957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96" y="11988"/>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Change in the Department of Trade course in Korea</a:t>
            </a:r>
            <a:endParaRPr lang="en-US" dirty="0"/>
          </a:p>
        </p:txBody>
      </p:sp>
      <p:sp>
        <p:nvSpPr>
          <p:cNvPr id="12" name="TextBox 11"/>
          <p:cNvSpPr txBox="1"/>
          <p:nvPr/>
        </p:nvSpPr>
        <p:spPr>
          <a:xfrm>
            <a:off x="18392" y="-10896"/>
            <a:ext cx="9125608" cy="400110"/>
          </a:xfrm>
          <a:prstGeom prst="rect">
            <a:avLst/>
          </a:prstGeom>
          <a:noFill/>
        </p:spPr>
        <p:txBody>
          <a:bodyPr wrap="square" rtlCol="0">
            <a:spAutoFit/>
          </a:bodyPr>
          <a:lstStyle/>
          <a:p>
            <a:pPr latinLnBrk="1"/>
            <a:r>
              <a:rPr lang="en-US" altLang="ko-KR" sz="2000" b="1" dirty="0" smtClean="0">
                <a:solidFill>
                  <a:srgbClr val="439FC4"/>
                </a:solidFill>
                <a:latin typeface="Arial" panose="020B0604020202020204" pitchFamily="34" charset="0"/>
                <a:cs typeface="Arial" panose="020B0604020202020204" pitchFamily="34" charset="0"/>
              </a:rPr>
              <a:t>Ⅲ. </a:t>
            </a:r>
            <a:r>
              <a:rPr lang="en-US" altLang="ko-KR" b="1" dirty="0" smtClean="0">
                <a:solidFill>
                  <a:srgbClr val="439FC4"/>
                </a:solidFill>
                <a:latin typeface="Arial" panose="020B0604020202020204" pitchFamily="34" charset="0"/>
                <a:cs typeface="Arial" panose="020B0604020202020204" pitchFamily="34" charset="0"/>
              </a:rPr>
              <a:t>Countermeasures for The 4</a:t>
            </a:r>
            <a:r>
              <a:rPr lang="en-US" altLang="ko-KR" b="1" baseline="30000" dirty="0" smtClean="0">
                <a:solidFill>
                  <a:srgbClr val="439FC4"/>
                </a:solidFill>
                <a:latin typeface="Arial" panose="020B0604020202020204" pitchFamily="34" charset="0"/>
                <a:cs typeface="Arial" panose="020B0604020202020204" pitchFamily="34" charset="0"/>
              </a:rPr>
              <a:t>th</a:t>
            </a:r>
            <a:r>
              <a:rPr lang="en-US" altLang="ko-KR" b="1" dirty="0" smtClean="0">
                <a:solidFill>
                  <a:srgbClr val="439FC4"/>
                </a:solidFill>
                <a:latin typeface="Arial" panose="020B0604020202020204" pitchFamily="34" charset="0"/>
                <a:cs typeface="Arial" panose="020B0604020202020204" pitchFamily="34" charset="0"/>
              </a:rPr>
              <a:t> Industrial Revolution and Education on Trade</a:t>
            </a:r>
            <a:endParaRPr lang="ko-KR" altLang="ko-KR" dirty="0">
              <a:solidFill>
                <a:srgbClr val="439FC4"/>
              </a:solidFill>
              <a:latin typeface="Arial" panose="020B0604020202020204" pitchFamily="34" charset="0"/>
              <a:cs typeface="Arial" panose="020B0604020202020204" pitchFamily="34" charset="0"/>
            </a:endParaRPr>
          </a:p>
        </p:txBody>
      </p:sp>
      <p:sp>
        <p:nvSpPr>
          <p:cNvPr id="10" name="TextBox 9"/>
          <p:cNvSpPr txBox="1"/>
          <p:nvPr/>
        </p:nvSpPr>
        <p:spPr>
          <a:xfrm>
            <a:off x="241482" y="644451"/>
            <a:ext cx="8977932" cy="400110"/>
          </a:xfrm>
          <a:prstGeom prst="rect">
            <a:avLst/>
          </a:prstGeom>
          <a:noFill/>
        </p:spPr>
        <p:txBody>
          <a:bodyPr wrap="square" rtlCol="0">
            <a:spAutoFit/>
          </a:bodyPr>
          <a:lstStyle/>
          <a:p>
            <a:pPr latinLnBrk="1"/>
            <a:r>
              <a:rPr lang="en-US" altLang="ko-KR" sz="2000" b="1" dirty="0" smtClean="0">
                <a:solidFill>
                  <a:schemeClr val="tx1">
                    <a:lumMod val="65000"/>
                    <a:lumOff val="35000"/>
                  </a:schemeClr>
                </a:solidFill>
                <a:latin typeface="Arial" panose="020B0604020202020204" pitchFamily="34" charset="0"/>
                <a:cs typeface="Arial" panose="020B0604020202020204" pitchFamily="34" charset="0"/>
              </a:rPr>
              <a:t>2. </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Countermeasures </a:t>
            </a:r>
            <a:r>
              <a:rPr lang="en-US" altLang="ko-KR" b="1" dirty="0">
                <a:solidFill>
                  <a:schemeClr val="tx1">
                    <a:lumMod val="65000"/>
                    <a:lumOff val="35000"/>
                  </a:schemeClr>
                </a:solidFill>
                <a:latin typeface="Arial" panose="020B0604020202020204" pitchFamily="34" charset="0"/>
                <a:cs typeface="Arial" panose="020B0604020202020204" pitchFamily="34" charset="0"/>
              </a:rPr>
              <a:t>for Trade Education Reflecting The </a:t>
            </a:r>
            <a:r>
              <a:rPr lang="en-US" altLang="ko-KR" b="1" dirty="0">
                <a:solidFill>
                  <a:schemeClr val="tx1">
                    <a:lumMod val="65000"/>
                    <a:lumOff val="35000"/>
                  </a:schemeClr>
                </a:solidFill>
                <a:latin typeface="Arial" panose="020B0604020202020204" pitchFamily="34" charset="0"/>
                <a:cs typeface="Arial" panose="020B0604020202020204" pitchFamily="34" charset="0"/>
              </a:rPr>
              <a:t>4</a:t>
            </a:r>
            <a:r>
              <a:rPr lang="en-US" altLang="ko-KR" b="1" baseline="30000" dirty="0">
                <a:solidFill>
                  <a:schemeClr val="tx1">
                    <a:lumMod val="65000"/>
                    <a:lumOff val="35000"/>
                  </a:schemeClr>
                </a:solidFill>
                <a:latin typeface="Arial" panose="020B0604020202020204" pitchFamily="34" charset="0"/>
                <a:cs typeface="Arial" panose="020B0604020202020204" pitchFamily="34" charset="0"/>
              </a:rPr>
              <a:t>th</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 </a:t>
            </a:r>
            <a:r>
              <a:rPr lang="en-US" altLang="ko-KR" b="1" dirty="0">
                <a:solidFill>
                  <a:schemeClr val="tx1">
                    <a:lumMod val="65000"/>
                    <a:lumOff val="35000"/>
                  </a:schemeClr>
                </a:solidFill>
                <a:latin typeface="Arial" panose="020B0604020202020204" pitchFamily="34" charset="0"/>
                <a:cs typeface="Arial" panose="020B0604020202020204" pitchFamily="34" charset="0"/>
              </a:rPr>
              <a:t>Industrial </a:t>
            </a:r>
            <a:r>
              <a:rPr lang="en-US" altLang="ko-KR" b="1" dirty="0" smtClean="0">
                <a:solidFill>
                  <a:schemeClr val="tx1">
                    <a:lumMod val="65000"/>
                    <a:lumOff val="35000"/>
                  </a:schemeClr>
                </a:solidFill>
                <a:latin typeface="Arial" panose="020B0604020202020204" pitchFamily="34" charset="0"/>
                <a:cs typeface="Arial" panose="020B0604020202020204" pitchFamily="34" charset="0"/>
              </a:rPr>
              <a:t>Revolution</a:t>
            </a:r>
            <a:endParaRPr lang="ko-KR" altLang="ko-KR"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ctangle 17"/>
          <p:cNvSpPr/>
          <p:nvPr/>
        </p:nvSpPr>
        <p:spPr>
          <a:xfrm>
            <a:off x="352778" y="1067445"/>
            <a:ext cx="8527271" cy="5429839"/>
          </a:xfrm>
          <a:prstGeom prst="rect">
            <a:avLst/>
          </a:prstGeom>
          <a:pattFill prst="wdUpDiag">
            <a:fgClr>
              <a:srgbClr val="E3FFB3"/>
            </a:fgClr>
            <a:bgClr>
              <a:srgbClr val="00FF00"/>
            </a:bgClr>
          </a:patt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3" name="Rounded Rectangle 10"/>
          <p:cNvSpPr/>
          <p:nvPr/>
        </p:nvSpPr>
        <p:spPr>
          <a:xfrm>
            <a:off x="565136" y="1331895"/>
            <a:ext cx="3818327" cy="377603"/>
          </a:xfrm>
          <a:prstGeom prst="roundRect">
            <a:avLst/>
          </a:prstGeom>
          <a:solidFill>
            <a:schemeClr val="bg1"/>
          </a:solidFill>
          <a:ln w="190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70C0"/>
                </a:solidFill>
              </a:rPr>
              <a:t>D</a:t>
            </a:r>
            <a:r>
              <a:rPr lang="en-US" sz="1600" dirty="0" smtClean="0">
                <a:solidFill>
                  <a:srgbClr val="0070C0"/>
                </a:solidFill>
              </a:rPr>
              <a:t>. STEM </a:t>
            </a:r>
            <a:r>
              <a:rPr lang="en-US" sz="1600" dirty="0">
                <a:solidFill>
                  <a:srgbClr val="0070C0"/>
                </a:solidFill>
              </a:rPr>
              <a:t>Education in </a:t>
            </a:r>
            <a:r>
              <a:rPr lang="en-US" sz="1600" dirty="0" smtClean="0">
                <a:solidFill>
                  <a:srgbClr val="0070C0"/>
                </a:solidFill>
              </a:rPr>
              <a:t>the Korea</a:t>
            </a:r>
            <a:endParaRPr lang="en-US" sz="1600" dirty="0">
              <a:solidFill>
                <a:srgbClr val="0070C0"/>
              </a:solidFill>
            </a:endParaRPr>
          </a:p>
        </p:txBody>
      </p:sp>
      <p:sp>
        <p:nvSpPr>
          <p:cNvPr id="15" name="Rectangle 4"/>
          <p:cNvSpPr/>
          <p:nvPr/>
        </p:nvSpPr>
        <p:spPr>
          <a:xfrm>
            <a:off x="565136" y="1875934"/>
            <a:ext cx="8060390" cy="42609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Change in the Department of Trade course in Korea</a:t>
            </a:r>
            <a:endParaRPr lang="en-US" dirty="0"/>
          </a:p>
        </p:txBody>
      </p:sp>
      <p:pic>
        <p:nvPicPr>
          <p:cNvPr id="2" name="그림 1"/>
          <p:cNvPicPr>
            <a:picLocks noChangeAspect="1"/>
          </p:cNvPicPr>
          <p:nvPr/>
        </p:nvPicPr>
        <p:blipFill>
          <a:blip r:embed="rId3"/>
          <a:stretch>
            <a:fillRect/>
          </a:stretch>
        </p:blipFill>
        <p:spPr>
          <a:xfrm>
            <a:off x="1868185" y="2028462"/>
            <a:ext cx="5724525" cy="3857625"/>
          </a:xfrm>
          <a:prstGeom prst="rect">
            <a:avLst/>
          </a:prstGeom>
        </p:spPr>
      </p:pic>
    </p:spTree>
    <p:extLst>
      <p:ext uri="{BB962C8B-B14F-4D97-AF65-F5344CB8AC3E}">
        <p14:creationId xmlns:p14="http://schemas.microsoft.com/office/powerpoint/2010/main" val="4019188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206125" y="712367"/>
            <a:ext cx="8937875" cy="3785652"/>
          </a:xfrm>
          <a:prstGeom prst="rect">
            <a:avLst/>
          </a:prstGeom>
          <a:noFill/>
        </p:spPr>
        <p:txBody>
          <a:bodyPr wrap="square" rtlCol="0">
            <a:spAutoFit/>
          </a:bodyPr>
          <a:lstStyle/>
          <a:p>
            <a:r>
              <a:rPr lang="en-US" altLang="ko-KR" sz="3000" b="1" dirty="0" smtClean="0">
                <a:solidFill>
                  <a:schemeClr val="tx1">
                    <a:lumMod val="65000"/>
                    <a:lumOff val="35000"/>
                  </a:schemeClr>
                </a:solidFill>
                <a:latin typeface="Arial" panose="020B0604020202020204" pitchFamily="34" charset="0"/>
                <a:cs typeface="Arial" panose="020B0604020202020204" pitchFamily="34" charset="0"/>
              </a:rPr>
              <a:t> The </a:t>
            </a:r>
            <a:r>
              <a:rPr lang="en-US" altLang="ko-KR" sz="3000" b="1" dirty="0">
                <a:solidFill>
                  <a:schemeClr val="tx1">
                    <a:lumMod val="65000"/>
                    <a:lumOff val="35000"/>
                  </a:schemeClr>
                </a:solidFill>
                <a:latin typeface="Arial" panose="020B0604020202020204" pitchFamily="34" charset="0"/>
                <a:cs typeface="Arial" panose="020B0604020202020204" pitchFamily="34" charset="0"/>
              </a:rPr>
              <a:t>international trade in particular, with the </a:t>
            </a:r>
            <a:r>
              <a:rPr lang="en-US" altLang="ko-KR" sz="3000" b="1" dirty="0">
                <a:solidFill>
                  <a:srgbClr val="439FC4"/>
                </a:solidFill>
                <a:latin typeface="Arial" panose="020B0604020202020204" pitchFamily="34" charset="0"/>
                <a:cs typeface="Arial" panose="020B0604020202020204" pitchFamily="34" charset="0"/>
              </a:rPr>
              <a:t>development of the </a:t>
            </a:r>
            <a:r>
              <a:rPr lang="en-US" altLang="ko-KR" sz="3000" b="1" dirty="0" smtClean="0">
                <a:solidFill>
                  <a:srgbClr val="439FC4"/>
                </a:solidFill>
                <a:latin typeface="Arial" panose="020B0604020202020204" pitchFamily="34" charset="0"/>
                <a:cs typeface="Arial" panose="020B0604020202020204" pitchFamily="34" charset="0"/>
              </a:rPr>
              <a:t>4th </a:t>
            </a:r>
            <a:r>
              <a:rPr lang="en-US" altLang="ko-KR" sz="3000" b="1" dirty="0">
                <a:solidFill>
                  <a:srgbClr val="439FC4"/>
                </a:solidFill>
                <a:latin typeface="Arial" panose="020B0604020202020204" pitchFamily="34" charset="0"/>
                <a:cs typeface="Arial" panose="020B0604020202020204" pitchFamily="34" charset="0"/>
              </a:rPr>
              <a:t>industry, will have a different transaction pattern </a:t>
            </a:r>
            <a:r>
              <a:rPr lang="en-US" altLang="ko-KR" sz="3000" b="1" dirty="0">
                <a:solidFill>
                  <a:schemeClr val="tx1">
                    <a:lumMod val="65000"/>
                    <a:lumOff val="35000"/>
                  </a:schemeClr>
                </a:solidFill>
                <a:latin typeface="Arial" panose="020B0604020202020204" pitchFamily="34" charset="0"/>
                <a:cs typeface="Arial" panose="020B0604020202020204" pitchFamily="34" charset="0"/>
              </a:rPr>
              <a:t>from the previously existing trade </a:t>
            </a:r>
            <a:r>
              <a:rPr lang="en-US" altLang="ko-KR" sz="3000" b="1" dirty="0" smtClean="0">
                <a:solidFill>
                  <a:schemeClr val="tx1">
                    <a:lumMod val="65000"/>
                    <a:lumOff val="35000"/>
                  </a:schemeClr>
                </a:solidFill>
                <a:latin typeface="Arial" panose="020B0604020202020204" pitchFamily="34" charset="0"/>
                <a:cs typeface="Arial" panose="020B0604020202020204" pitchFamily="34" charset="0"/>
              </a:rPr>
              <a:t>method</a:t>
            </a:r>
            <a:endParaRPr lang="en-US" altLang="ko-KR" sz="3000" b="1" dirty="0">
              <a:solidFill>
                <a:schemeClr val="tx1">
                  <a:lumMod val="65000"/>
                  <a:lumOff val="35000"/>
                </a:schemeClr>
              </a:solidFill>
              <a:latin typeface="Arial" panose="020B0604020202020204" pitchFamily="34" charset="0"/>
              <a:cs typeface="Arial" panose="020B0604020202020204" pitchFamily="34" charset="0"/>
            </a:endParaRPr>
          </a:p>
          <a:p>
            <a:endParaRPr lang="en-US" altLang="ko-KR" sz="3000" b="1" dirty="0">
              <a:solidFill>
                <a:schemeClr val="tx1">
                  <a:lumMod val="65000"/>
                  <a:lumOff val="35000"/>
                </a:schemeClr>
              </a:solidFill>
              <a:latin typeface="Arial" panose="020B0604020202020204" pitchFamily="34" charset="0"/>
              <a:cs typeface="Arial" panose="020B0604020202020204" pitchFamily="34" charset="0"/>
            </a:endParaRPr>
          </a:p>
          <a:p>
            <a:r>
              <a:rPr lang="en-US" sz="2800" b="1" spc="-150" dirty="0" smtClean="0">
                <a:solidFill>
                  <a:schemeClr val="tx1">
                    <a:lumMod val="65000"/>
                    <a:lumOff val="35000"/>
                  </a:schemeClr>
                </a:solidFill>
                <a:latin typeface="Arial" panose="020B0604020202020204" pitchFamily="34" charset="0"/>
                <a:cs typeface="Arial" panose="020B0604020202020204" pitchFamily="34" charset="0"/>
              </a:rPr>
              <a:t> </a:t>
            </a:r>
            <a:r>
              <a:rPr lang="en-US" sz="3000" b="1" spc="-150" dirty="0" smtClean="0">
                <a:solidFill>
                  <a:schemeClr val="tx1">
                    <a:lumMod val="65000"/>
                    <a:lumOff val="35000"/>
                  </a:schemeClr>
                </a:solidFill>
                <a:latin typeface="Arial"/>
                <a:cs typeface="Arial"/>
              </a:rPr>
              <a:t>Therefore</a:t>
            </a:r>
            <a:r>
              <a:rPr lang="en-US" sz="3000" b="1" spc="-150" dirty="0">
                <a:solidFill>
                  <a:schemeClr val="tx1">
                    <a:lumMod val="65000"/>
                    <a:lumOff val="35000"/>
                  </a:schemeClr>
                </a:solidFill>
                <a:latin typeface="Arial"/>
                <a:cs typeface="Arial"/>
              </a:rPr>
              <a:t>, it is judged that </a:t>
            </a:r>
            <a:r>
              <a:rPr lang="en-US" sz="3000" b="1" spc="-150" dirty="0" smtClean="0">
                <a:solidFill>
                  <a:srgbClr val="439FC4"/>
                </a:solidFill>
                <a:latin typeface="Arial"/>
                <a:cs typeface="Arial"/>
              </a:rPr>
              <a:t>trade education </a:t>
            </a:r>
            <a:r>
              <a:rPr lang="en-US" sz="3000" b="1" spc="-150" dirty="0">
                <a:solidFill>
                  <a:srgbClr val="439FC4"/>
                </a:solidFill>
                <a:latin typeface="Arial"/>
                <a:cs typeface="Arial"/>
              </a:rPr>
              <a:t>should be a study that is grafted on the technologies of the </a:t>
            </a:r>
            <a:r>
              <a:rPr lang="en-US" sz="3000" b="1" spc="-150" dirty="0" smtClean="0">
                <a:solidFill>
                  <a:srgbClr val="439FC4"/>
                </a:solidFill>
                <a:latin typeface="Arial"/>
                <a:cs typeface="Arial"/>
              </a:rPr>
              <a:t>4th </a:t>
            </a:r>
            <a:r>
              <a:rPr lang="en-US" sz="3000" b="1" spc="-150" dirty="0">
                <a:solidFill>
                  <a:srgbClr val="439FC4"/>
                </a:solidFill>
                <a:latin typeface="Arial"/>
                <a:cs typeface="Arial"/>
              </a:rPr>
              <a:t>industrial revolution</a:t>
            </a:r>
            <a:endParaRPr lang="en-US" sz="3000" b="1" spc="-150" dirty="0" smtClean="0">
              <a:solidFill>
                <a:srgbClr val="439FC4"/>
              </a:solidFill>
              <a:latin typeface="Arial"/>
              <a:cs typeface="Arial"/>
            </a:endParaRPr>
          </a:p>
        </p:txBody>
      </p:sp>
      <p:sp>
        <p:nvSpPr>
          <p:cNvPr id="12" name="TextBox 11"/>
          <p:cNvSpPr txBox="1"/>
          <p:nvPr/>
        </p:nvSpPr>
        <p:spPr>
          <a:xfrm>
            <a:off x="18392" y="-10896"/>
            <a:ext cx="4702629" cy="400110"/>
          </a:xfrm>
          <a:prstGeom prst="rect">
            <a:avLst/>
          </a:prstGeom>
          <a:noFill/>
        </p:spPr>
        <p:txBody>
          <a:bodyPr wrap="square" rtlCol="0">
            <a:spAutoFit/>
          </a:bodyPr>
          <a:lstStyle/>
          <a:p>
            <a:r>
              <a:rPr lang="en-US" altLang="ko-KR" sz="2000" b="1" dirty="0" smtClean="0">
                <a:solidFill>
                  <a:srgbClr val="439FC4"/>
                </a:solidFill>
                <a:latin typeface="Arial" panose="020B0604020202020204" pitchFamily="34" charset="0"/>
                <a:cs typeface="Arial" panose="020B0604020202020204" pitchFamily="34" charset="0"/>
              </a:rPr>
              <a:t>V. In Conclusion</a:t>
            </a:r>
            <a:endParaRPr lang="ko-KR" altLang="ko-KR" sz="2000" b="1" dirty="0">
              <a:solidFill>
                <a:srgbClr val="439FC4"/>
              </a:solidFill>
              <a:latin typeface="Arial" panose="020B0604020202020204" pitchFamily="34" charset="0"/>
              <a:cs typeface="Arial" panose="020B0604020202020204" pitchFamily="34" charset="0"/>
            </a:endParaRPr>
          </a:p>
        </p:txBody>
      </p:sp>
      <p:pic>
        <p:nvPicPr>
          <p:cNvPr id="8" name="Picture 2"/>
          <p:cNvPicPr>
            <a:picLocks noChangeAspect="1"/>
          </p:cNvPicPr>
          <p:nvPr/>
        </p:nvPicPr>
        <p:blipFill>
          <a:blip r:embed="rId3"/>
          <a:stretch>
            <a:fillRect/>
          </a:stretch>
        </p:blipFill>
        <p:spPr>
          <a:xfrm>
            <a:off x="4260914" y="3967530"/>
            <a:ext cx="4775949" cy="2805628"/>
          </a:xfrm>
          <a:prstGeom prst="rect">
            <a:avLst/>
          </a:prstGeom>
        </p:spPr>
      </p:pic>
    </p:spTree>
    <p:extLst>
      <p:ext uri="{BB962C8B-B14F-4D97-AF65-F5344CB8AC3E}">
        <p14:creationId xmlns:p14="http://schemas.microsoft.com/office/powerpoint/2010/main" val="1666271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427"/>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986367" y="1494472"/>
            <a:ext cx="7171267" cy="1477328"/>
          </a:xfrm>
          <a:prstGeom prst="rect">
            <a:avLst/>
          </a:prstGeom>
          <a:noFill/>
        </p:spPr>
        <p:txBody>
          <a:bodyPr wrap="square" rtlCol="0">
            <a:spAutoFit/>
          </a:bodyPr>
          <a:lstStyle/>
          <a:p>
            <a:pPr algn="ctr"/>
            <a:r>
              <a:rPr lang="en-US" sz="9000" b="1" spc="-500" dirty="0" smtClean="0">
                <a:solidFill>
                  <a:srgbClr val="3C3C3B"/>
                </a:solidFill>
                <a:latin typeface="Arial"/>
                <a:cs typeface="Arial"/>
              </a:rPr>
              <a:t>Thank you</a:t>
            </a:r>
            <a:r>
              <a:rPr lang="en-US" sz="9000" b="1" spc="-500" dirty="0" smtClean="0">
                <a:solidFill>
                  <a:srgbClr val="BCD856"/>
                </a:solidFill>
                <a:latin typeface="Arial"/>
                <a:cs typeface="Arial"/>
              </a:rPr>
              <a:t>!</a:t>
            </a:r>
            <a:endParaRPr lang="en-US" sz="9000" b="1" spc="-500" dirty="0">
              <a:solidFill>
                <a:srgbClr val="BCD856"/>
              </a:solidFill>
              <a:latin typeface="Arial"/>
              <a:cs typeface="Arial"/>
            </a:endParaRPr>
          </a:p>
        </p:txBody>
      </p:sp>
      <p:pic>
        <p:nvPicPr>
          <p:cNvPr id="16" name="Picture 5" descr="social-icon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3842" y="3853819"/>
            <a:ext cx="2286000" cy="342680"/>
          </a:xfrm>
          <a:prstGeom prst="rect">
            <a:avLst/>
          </a:prstGeom>
        </p:spPr>
      </p:pic>
      <p:sp>
        <p:nvSpPr>
          <p:cNvPr id="2" name="직사각형 1"/>
          <p:cNvSpPr/>
          <p:nvPr/>
        </p:nvSpPr>
        <p:spPr>
          <a:xfrm>
            <a:off x="3535466" y="5153204"/>
            <a:ext cx="2073068" cy="369332"/>
          </a:xfrm>
          <a:prstGeom prst="rect">
            <a:avLst/>
          </a:prstGeom>
        </p:spPr>
        <p:txBody>
          <a:bodyPr wrap="none">
            <a:spAutoFit/>
          </a:bodyPr>
          <a:lstStyle/>
          <a:p>
            <a:pPr algn="ctr"/>
            <a:r>
              <a:rPr lang="en-US" altLang="ko-KR" dirty="0" smtClean="0">
                <a:solidFill>
                  <a:schemeClr val="bg1">
                    <a:lumMod val="65000"/>
                  </a:schemeClr>
                </a:solidFill>
                <a:latin typeface="Arial"/>
                <a:cs typeface="Arial"/>
              </a:rPr>
              <a:t>hmoh@origin.or.kr</a:t>
            </a:r>
            <a:endParaRPr lang="en-US" altLang="ko-KR" dirty="0">
              <a:solidFill>
                <a:schemeClr val="bg1">
                  <a:lumMod val="65000"/>
                </a:schemeClr>
              </a:solidFill>
              <a:latin typeface="Arial"/>
              <a:cs typeface="Arial"/>
            </a:endParaRPr>
          </a:p>
        </p:txBody>
      </p:sp>
    </p:spTree>
    <p:extLst>
      <p:ext uri="{BB962C8B-B14F-4D97-AF65-F5344CB8AC3E}">
        <p14:creationId xmlns:p14="http://schemas.microsoft.com/office/powerpoint/2010/main" val="165329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083"/>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977475" y="1037543"/>
            <a:ext cx="10724790" cy="1600438"/>
          </a:xfrm>
          <a:prstGeom prst="rect">
            <a:avLst/>
          </a:prstGeom>
          <a:noFill/>
        </p:spPr>
        <p:txBody>
          <a:bodyPr wrap="square" rtlCol="0">
            <a:spAutoFit/>
          </a:bodyPr>
          <a:lstStyle/>
          <a:p>
            <a:pPr algn="ctr"/>
            <a:r>
              <a:rPr lang="en-US" altLang="ko-KR" sz="2500" b="1" spc="-150" dirty="0" smtClean="0">
                <a:solidFill>
                  <a:srgbClr val="7BBE30"/>
                </a:solidFill>
                <a:latin typeface="Arial"/>
                <a:cs typeface="Arial"/>
              </a:rPr>
              <a:t>The </a:t>
            </a:r>
            <a:r>
              <a:rPr lang="en-US" altLang="ko-KR" sz="2500" b="1" spc="-150" dirty="0">
                <a:solidFill>
                  <a:srgbClr val="7BBE30"/>
                </a:solidFill>
                <a:latin typeface="Arial"/>
                <a:cs typeface="Arial"/>
              </a:rPr>
              <a:t>department of commerce and Trade’s Countermeasures </a:t>
            </a:r>
            <a:endParaRPr lang="en-US" altLang="ko-KR" sz="2500" b="1" spc="-150" dirty="0" smtClean="0">
              <a:solidFill>
                <a:srgbClr val="7BBE30"/>
              </a:solidFill>
              <a:latin typeface="Arial"/>
              <a:cs typeface="Arial"/>
            </a:endParaRPr>
          </a:p>
          <a:p>
            <a:pPr algn="ctr"/>
            <a:r>
              <a:rPr lang="en-US" altLang="ko-KR" sz="2500" b="1" spc="-150" dirty="0" smtClean="0">
                <a:solidFill>
                  <a:srgbClr val="7BBE30"/>
                </a:solidFill>
                <a:latin typeface="Arial"/>
                <a:cs typeface="Arial"/>
              </a:rPr>
              <a:t>for </a:t>
            </a:r>
            <a:r>
              <a:rPr lang="en-US" altLang="ko-KR" sz="2500" b="1" spc="-150" dirty="0">
                <a:solidFill>
                  <a:srgbClr val="7BBE30"/>
                </a:solidFill>
                <a:latin typeface="Arial"/>
                <a:cs typeface="Arial"/>
              </a:rPr>
              <a:t>the 4</a:t>
            </a:r>
            <a:r>
              <a:rPr lang="en-US" altLang="ko-KR" sz="2500" b="1" spc="-150" baseline="30000" dirty="0">
                <a:solidFill>
                  <a:srgbClr val="7BBE30"/>
                </a:solidFill>
                <a:latin typeface="Arial"/>
                <a:cs typeface="Arial"/>
              </a:rPr>
              <a:t>th</a:t>
            </a:r>
            <a:r>
              <a:rPr lang="en-US" altLang="ko-KR" sz="2500" b="1" spc="-150" dirty="0">
                <a:solidFill>
                  <a:srgbClr val="7BBE30"/>
                </a:solidFill>
                <a:latin typeface="Arial"/>
                <a:cs typeface="Arial"/>
              </a:rPr>
              <a:t> Industrial Revolution </a:t>
            </a:r>
          </a:p>
          <a:p>
            <a:pPr algn="ctr"/>
            <a:endParaRPr lang="en-US" sz="4800" b="1" spc="-150" dirty="0">
              <a:solidFill>
                <a:srgbClr val="7BBE30"/>
              </a:solidFill>
              <a:latin typeface="Arial"/>
              <a:cs typeface="Arial"/>
            </a:endParaRPr>
          </a:p>
        </p:txBody>
      </p:sp>
      <p:sp>
        <p:nvSpPr>
          <p:cNvPr id="8" name="TextBox 7"/>
          <p:cNvSpPr txBox="1"/>
          <p:nvPr/>
        </p:nvSpPr>
        <p:spPr>
          <a:xfrm>
            <a:off x="229456" y="2438585"/>
            <a:ext cx="9593273" cy="3806170"/>
          </a:xfrm>
          <a:prstGeom prst="rect">
            <a:avLst/>
          </a:prstGeom>
          <a:noFill/>
        </p:spPr>
        <p:txBody>
          <a:bodyPr wrap="square" rtlCol="0">
            <a:spAutoFit/>
          </a:bodyPr>
          <a:lstStyle/>
          <a:p>
            <a:pPr>
              <a:lnSpc>
                <a:spcPts val="5200"/>
              </a:lnSpc>
            </a:pPr>
            <a:r>
              <a:rPr lang="ko-KR" altLang="ko-KR" sz="1600" b="1" dirty="0">
                <a:solidFill>
                  <a:schemeClr val="tx1">
                    <a:lumMod val="65000"/>
                    <a:lumOff val="35000"/>
                  </a:schemeClr>
                </a:solidFill>
                <a:latin typeface="Arial" panose="020B0604020202020204" pitchFamily="34" charset="0"/>
                <a:cs typeface="Arial" panose="020B0604020202020204" pitchFamily="34" charset="0"/>
              </a:rPr>
              <a:t>Ⅰ</a:t>
            </a:r>
            <a:r>
              <a:rPr lang="en-US" altLang="ko-KR" sz="1600" b="1" dirty="0">
                <a:solidFill>
                  <a:schemeClr val="tx1">
                    <a:lumMod val="65000"/>
                    <a:lumOff val="35000"/>
                  </a:schemeClr>
                </a:solidFill>
                <a:latin typeface="Arial" panose="020B0604020202020204" pitchFamily="34" charset="0"/>
                <a:cs typeface="Arial" panose="020B0604020202020204" pitchFamily="34" charset="0"/>
              </a:rPr>
              <a:t>. </a:t>
            </a:r>
            <a:r>
              <a:rPr lang="en-US" sz="1500" b="1" dirty="0" smtClean="0">
                <a:solidFill>
                  <a:schemeClr val="tx1">
                    <a:lumMod val="65000"/>
                    <a:lumOff val="35000"/>
                  </a:schemeClr>
                </a:solidFill>
                <a:latin typeface="Arial" panose="020B0604020202020204" pitchFamily="34" charset="0"/>
                <a:cs typeface="Arial" panose="020B0604020202020204" pitchFamily="34" charset="0"/>
              </a:rPr>
              <a:t>Introduction</a:t>
            </a:r>
            <a:endParaRPr lang="en-US" sz="1500" b="1" dirty="0">
              <a:solidFill>
                <a:schemeClr val="tx1">
                  <a:lumMod val="65000"/>
                  <a:lumOff val="35000"/>
                </a:schemeClr>
              </a:solidFill>
              <a:latin typeface="Arial" panose="020B0604020202020204" pitchFamily="34" charset="0"/>
              <a:cs typeface="Arial" panose="020B0604020202020204" pitchFamily="34" charset="0"/>
            </a:endParaRPr>
          </a:p>
          <a:p>
            <a:pPr>
              <a:lnSpc>
                <a:spcPts val="5200"/>
              </a:lnSpc>
            </a:pPr>
            <a:r>
              <a:rPr lang="en-US" altLang="ko-KR" sz="1600" b="1" dirty="0" smtClean="0">
                <a:solidFill>
                  <a:schemeClr val="tx1">
                    <a:lumMod val="65000"/>
                    <a:lumOff val="35000"/>
                  </a:schemeClr>
                </a:solidFill>
                <a:latin typeface="Arial" panose="020B0604020202020204" pitchFamily="34" charset="0"/>
                <a:cs typeface="Arial" panose="020B0604020202020204" pitchFamily="34" charset="0"/>
              </a:rPr>
              <a:t>Ⅱ</a:t>
            </a:r>
            <a:r>
              <a:rPr lang="en-US" altLang="ko-KR" sz="1600" b="1" dirty="0">
                <a:solidFill>
                  <a:schemeClr val="tx1">
                    <a:lumMod val="65000"/>
                    <a:lumOff val="35000"/>
                  </a:schemeClr>
                </a:solidFill>
                <a:latin typeface="Arial" panose="020B0604020202020204" pitchFamily="34" charset="0"/>
                <a:cs typeface="Arial" panose="020B0604020202020204" pitchFamily="34" charset="0"/>
              </a:rPr>
              <a:t>. </a:t>
            </a:r>
            <a:r>
              <a:rPr lang="en-US" sz="1500" b="1" dirty="0" smtClean="0">
                <a:solidFill>
                  <a:schemeClr val="tx1">
                    <a:lumMod val="65000"/>
                    <a:lumOff val="35000"/>
                  </a:schemeClr>
                </a:solidFill>
                <a:latin typeface="Arial" panose="020B0604020202020204" pitchFamily="34" charset="0"/>
                <a:cs typeface="Arial" panose="020B0604020202020204" pitchFamily="34" charset="0"/>
              </a:rPr>
              <a:t>The </a:t>
            </a:r>
            <a:r>
              <a:rPr lang="en-US" sz="1500" b="1" dirty="0" smtClean="0">
                <a:solidFill>
                  <a:schemeClr val="tx1">
                    <a:lumMod val="65000"/>
                    <a:lumOff val="35000"/>
                  </a:schemeClr>
                </a:solidFill>
                <a:latin typeface="Arial" panose="020B0604020202020204" pitchFamily="34" charset="0"/>
                <a:cs typeface="Arial" panose="020B0604020202020204" pitchFamily="34" charset="0"/>
              </a:rPr>
              <a:t>4</a:t>
            </a:r>
            <a:r>
              <a:rPr lang="en-US" sz="1500" b="1" baseline="30000" dirty="0" smtClean="0">
                <a:solidFill>
                  <a:schemeClr val="tx1">
                    <a:lumMod val="65000"/>
                    <a:lumOff val="35000"/>
                  </a:schemeClr>
                </a:solidFill>
                <a:latin typeface="Arial" panose="020B0604020202020204" pitchFamily="34" charset="0"/>
                <a:cs typeface="Arial" panose="020B0604020202020204" pitchFamily="34" charset="0"/>
              </a:rPr>
              <a:t>th</a:t>
            </a:r>
            <a:r>
              <a:rPr lang="en-US" sz="1500" b="1" dirty="0" smtClean="0">
                <a:solidFill>
                  <a:schemeClr val="tx1">
                    <a:lumMod val="65000"/>
                    <a:lumOff val="35000"/>
                  </a:schemeClr>
                </a:solidFill>
                <a:latin typeface="Arial" panose="020B0604020202020204" pitchFamily="34" charset="0"/>
                <a:cs typeface="Arial" panose="020B0604020202020204" pitchFamily="34" charset="0"/>
              </a:rPr>
              <a:t> Industria</a:t>
            </a:r>
            <a:r>
              <a:rPr lang="en-US" sz="1500" b="1" dirty="0">
                <a:solidFill>
                  <a:schemeClr val="tx1">
                    <a:lumMod val="65000"/>
                    <a:lumOff val="35000"/>
                  </a:schemeClr>
                </a:solidFill>
                <a:latin typeface="Arial" panose="020B0604020202020204" pitchFamily="34" charset="0"/>
                <a:cs typeface="Arial" panose="020B0604020202020204" pitchFamily="34" charset="0"/>
              </a:rPr>
              <a:t>l</a:t>
            </a:r>
            <a:r>
              <a:rPr lang="en-US" sz="1500" b="1" dirty="0" smtClean="0">
                <a:solidFill>
                  <a:schemeClr val="tx1">
                    <a:lumMod val="65000"/>
                    <a:lumOff val="35000"/>
                  </a:schemeClr>
                </a:solidFill>
                <a:latin typeface="Arial" panose="020B0604020202020204" pitchFamily="34" charset="0"/>
                <a:cs typeface="Arial" panose="020B0604020202020204" pitchFamily="34" charset="0"/>
              </a:rPr>
              <a:t> Revolution Technology </a:t>
            </a:r>
            <a:r>
              <a:rPr lang="en-US" altLang="ko-KR" sz="1500" b="1" dirty="0">
                <a:solidFill>
                  <a:schemeClr val="tx1">
                    <a:lumMod val="65000"/>
                    <a:lumOff val="35000"/>
                  </a:schemeClr>
                </a:solidFill>
                <a:latin typeface="Arial" panose="020B0604020202020204" pitchFamily="34" charset="0"/>
                <a:cs typeface="Arial" panose="020B0604020202020204" pitchFamily="34" charset="0"/>
              </a:rPr>
              <a:t>and the Change in the Trade </a:t>
            </a:r>
            <a:r>
              <a:rPr lang="en-US" altLang="ko-KR" sz="1500" b="1" dirty="0" smtClean="0">
                <a:solidFill>
                  <a:schemeClr val="tx1">
                    <a:lumMod val="65000"/>
                    <a:lumOff val="35000"/>
                  </a:schemeClr>
                </a:solidFill>
                <a:latin typeface="Arial" panose="020B0604020202020204" pitchFamily="34" charset="0"/>
                <a:cs typeface="Arial" panose="020B0604020202020204" pitchFamily="34" charset="0"/>
              </a:rPr>
              <a:t>Environment</a:t>
            </a:r>
          </a:p>
          <a:p>
            <a:pPr latinLnBrk="1"/>
            <a:r>
              <a:rPr lang="en-US" altLang="ko-KR" sz="1600" dirty="0" smtClean="0">
                <a:solidFill>
                  <a:schemeClr val="tx1">
                    <a:lumMod val="65000"/>
                    <a:lumOff val="35000"/>
                  </a:schemeClr>
                </a:solidFill>
              </a:rPr>
              <a:t>    1</a:t>
            </a:r>
            <a:r>
              <a:rPr lang="en-US" altLang="ko-KR" sz="1600" dirty="0">
                <a:solidFill>
                  <a:schemeClr val="tx1">
                    <a:lumMod val="65000"/>
                    <a:lumOff val="35000"/>
                  </a:schemeClr>
                </a:solidFill>
              </a:rPr>
              <a:t>. The Fourth Industrial Revolution Technology</a:t>
            </a:r>
            <a:endParaRPr lang="ko-KR" altLang="ko-KR" sz="1600" dirty="0">
              <a:solidFill>
                <a:schemeClr val="tx1">
                  <a:lumMod val="65000"/>
                  <a:lumOff val="35000"/>
                </a:schemeClr>
              </a:solidFill>
            </a:endParaRPr>
          </a:p>
          <a:p>
            <a:pPr latinLnBrk="1"/>
            <a:r>
              <a:rPr lang="en-US" altLang="ko-KR" sz="1600" dirty="0" smtClean="0">
                <a:solidFill>
                  <a:schemeClr val="tx1">
                    <a:lumMod val="65000"/>
                    <a:lumOff val="35000"/>
                  </a:schemeClr>
                </a:solidFill>
              </a:rPr>
              <a:t>    2</a:t>
            </a:r>
            <a:r>
              <a:rPr lang="en-US" altLang="ko-KR" sz="1600" dirty="0">
                <a:solidFill>
                  <a:schemeClr val="tx1">
                    <a:lumMod val="65000"/>
                    <a:lumOff val="35000"/>
                  </a:schemeClr>
                </a:solidFill>
              </a:rPr>
              <a:t>. </a:t>
            </a:r>
            <a:r>
              <a:rPr lang="en-US" altLang="ko-KR" sz="1600" dirty="0" smtClean="0">
                <a:solidFill>
                  <a:schemeClr val="tx1">
                    <a:lumMod val="65000"/>
                    <a:lumOff val="35000"/>
                  </a:schemeClr>
                </a:solidFill>
              </a:rPr>
              <a:t>Change </a:t>
            </a:r>
            <a:r>
              <a:rPr lang="en-US" altLang="ko-KR" sz="1600" dirty="0">
                <a:solidFill>
                  <a:schemeClr val="tx1">
                    <a:lumMod val="65000"/>
                    <a:lumOff val="35000"/>
                  </a:schemeClr>
                </a:solidFill>
              </a:rPr>
              <a:t>in the Trade </a:t>
            </a:r>
            <a:r>
              <a:rPr lang="en-US" altLang="ko-KR" sz="1600" dirty="0" smtClean="0">
                <a:solidFill>
                  <a:schemeClr val="tx1">
                    <a:lumMod val="65000"/>
                    <a:lumOff val="35000"/>
                  </a:schemeClr>
                </a:solidFill>
              </a:rPr>
              <a:t>Environment</a:t>
            </a:r>
            <a:endParaRPr lang="ko-KR" altLang="ko-KR" sz="1500" dirty="0">
              <a:solidFill>
                <a:schemeClr val="tx1">
                  <a:lumMod val="65000"/>
                  <a:lumOff val="35000"/>
                </a:schemeClr>
              </a:solidFill>
              <a:latin typeface="Arial" panose="020B0604020202020204" pitchFamily="34" charset="0"/>
              <a:cs typeface="Arial" panose="020B0604020202020204" pitchFamily="34" charset="0"/>
            </a:endParaRPr>
          </a:p>
          <a:p>
            <a:pPr>
              <a:lnSpc>
                <a:spcPts val="5200"/>
              </a:lnSpc>
            </a:pPr>
            <a:r>
              <a:rPr lang="ko-KR" altLang="ko-KR" sz="1600" b="1" dirty="0">
                <a:solidFill>
                  <a:schemeClr val="tx1">
                    <a:lumMod val="65000"/>
                    <a:lumOff val="35000"/>
                  </a:schemeClr>
                </a:solidFill>
                <a:latin typeface="Arial" panose="020B0604020202020204" pitchFamily="34" charset="0"/>
                <a:cs typeface="Arial" panose="020B0604020202020204" pitchFamily="34" charset="0"/>
              </a:rPr>
              <a:t>Ⅲ</a:t>
            </a:r>
            <a:r>
              <a:rPr lang="en-US" altLang="ko-KR" sz="1600" b="1" dirty="0">
                <a:solidFill>
                  <a:schemeClr val="tx1">
                    <a:lumMod val="65000"/>
                    <a:lumOff val="35000"/>
                  </a:schemeClr>
                </a:solidFill>
                <a:latin typeface="Arial" panose="020B0604020202020204" pitchFamily="34" charset="0"/>
                <a:cs typeface="Arial" panose="020B0604020202020204" pitchFamily="34" charset="0"/>
              </a:rPr>
              <a:t>. </a:t>
            </a:r>
            <a:r>
              <a:rPr lang="en-US" altLang="ko-KR" sz="1500" b="1" dirty="0" smtClean="0">
                <a:solidFill>
                  <a:schemeClr val="tx1">
                    <a:lumMod val="65000"/>
                    <a:lumOff val="35000"/>
                  </a:schemeClr>
                </a:solidFill>
                <a:latin typeface="Arial" panose="020B0604020202020204" pitchFamily="34" charset="0"/>
                <a:cs typeface="Arial" panose="020B0604020202020204" pitchFamily="34" charset="0"/>
              </a:rPr>
              <a:t>Countermeasures </a:t>
            </a:r>
            <a:r>
              <a:rPr lang="en-US" altLang="ko-KR" sz="1500" b="1" dirty="0">
                <a:solidFill>
                  <a:schemeClr val="tx1">
                    <a:lumMod val="65000"/>
                    <a:lumOff val="35000"/>
                  </a:schemeClr>
                </a:solidFill>
                <a:latin typeface="Arial" panose="020B0604020202020204" pitchFamily="34" charset="0"/>
                <a:cs typeface="Arial" panose="020B0604020202020204" pitchFamily="34" charset="0"/>
              </a:rPr>
              <a:t>for The </a:t>
            </a:r>
            <a:r>
              <a:rPr lang="en-US" altLang="ko-KR" sz="1500" b="1" dirty="0">
                <a:solidFill>
                  <a:schemeClr val="tx1">
                    <a:lumMod val="65000"/>
                    <a:lumOff val="35000"/>
                  </a:schemeClr>
                </a:solidFill>
                <a:latin typeface="Arial" panose="020B0604020202020204" pitchFamily="34" charset="0"/>
                <a:cs typeface="Arial" panose="020B0604020202020204" pitchFamily="34" charset="0"/>
              </a:rPr>
              <a:t>4</a:t>
            </a:r>
            <a:r>
              <a:rPr lang="en-US" altLang="ko-KR" sz="1500" b="1" baseline="30000" dirty="0">
                <a:solidFill>
                  <a:schemeClr val="tx1">
                    <a:lumMod val="65000"/>
                    <a:lumOff val="35000"/>
                  </a:schemeClr>
                </a:solidFill>
                <a:latin typeface="Arial" panose="020B0604020202020204" pitchFamily="34" charset="0"/>
                <a:cs typeface="Arial" panose="020B0604020202020204" pitchFamily="34" charset="0"/>
              </a:rPr>
              <a:t>th</a:t>
            </a:r>
            <a:r>
              <a:rPr lang="en-US" altLang="ko-KR" sz="1500" b="1" dirty="0" smtClean="0">
                <a:solidFill>
                  <a:schemeClr val="tx1">
                    <a:lumMod val="65000"/>
                    <a:lumOff val="35000"/>
                  </a:schemeClr>
                </a:solidFill>
                <a:latin typeface="Arial" panose="020B0604020202020204" pitchFamily="34" charset="0"/>
                <a:cs typeface="Arial" panose="020B0604020202020204" pitchFamily="34" charset="0"/>
              </a:rPr>
              <a:t> </a:t>
            </a:r>
            <a:r>
              <a:rPr lang="en-US" altLang="ko-KR" sz="1500" b="1" dirty="0">
                <a:solidFill>
                  <a:schemeClr val="tx1">
                    <a:lumMod val="65000"/>
                    <a:lumOff val="35000"/>
                  </a:schemeClr>
                </a:solidFill>
                <a:latin typeface="Arial" panose="020B0604020202020204" pitchFamily="34" charset="0"/>
                <a:cs typeface="Arial" panose="020B0604020202020204" pitchFamily="34" charset="0"/>
              </a:rPr>
              <a:t>Industrial Revolution and Education on </a:t>
            </a:r>
            <a:r>
              <a:rPr lang="en-US" altLang="ko-KR" sz="1500" b="1" dirty="0" smtClean="0">
                <a:solidFill>
                  <a:schemeClr val="tx1">
                    <a:lumMod val="65000"/>
                    <a:lumOff val="35000"/>
                  </a:schemeClr>
                </a:solidFill>
                <a:latin typeface="Arial" panose="020B0604020202020204" pitchFamily="34" charset="0"/>
                <a:cs typeface="Arial" panose="020B0604020202020204" pitchFamily="34" charset="0"/>
              </a:rPr>
              <a:t>Trade</a:t>
            </a:r>
          </a:p>
          <a:p>
            <a:pPr latinLnBrk="1"/>
            <a:r>
              <a:rPr lang="en-US" altLang="ko-KR" sz="1600" dirty="0" smtClean="0">
                <a:solidFill>
                  <a:schemeClr val="tx1">
                    <a:lumMod val="65000"/>
                    <a:lumOff val="35000"/>
                  </a:schemeClr>
                </a:solidFill>
              </a:rPr>
              <a:t>   1</a:t>
            </a:r>
            <a:r>
              <a:rPr lang="en-US" altLang="ko-KR" sz="1600" dirty="0">
                <a:solidFill>
                  <a:schemeClr val="tx1">
                    <a:lumMod val="65000"/>
                    <a:lumOff val="35000"/>
                  </a:schemeClr>
                </a:solidFill>
              </a:rPr>
              <a:t>. Changes in the Department of Trade in Korea (based on university education)</a:t>
            </a:r>
            <a:endParaRPr lang="ko-KR" altLang="ko-KR" sz="1600" dirty="0">
              <a:solidFill>
                <a:schemeClr val="tx1">
                  <a:lumMod val="65000"/>
                  <a:lumOff val="35000"/>
                </a:schemeClr>
              </a:solidFill>
            </a:endParaRPr>
          </a:p>
          <a:p>
            <a:r>
              <a:rPr lang="en-US" altLang="ko-KR" sz="1600" dirty="0" smtClean="0">
                <a:solidFill>
                  <a:schemeClr val="tx1">
                    <a:lumMod val="65000"/>
                    <a:lumOff val="35000"/>
                  </a:schemeClr>
                </a:solidFill>
              </a:rPr>
              <a:t>   2</a:t>
            </a:r>
            <a:r>
              <a:rPr lang="en-US" altLang="ko-KR" sz="1600" dirty="0">
                <a:solidFill>
                  <a:schemeClr val="tx1">
                    <a:lumMod val="65000"/>
                    <a:lumOff val="35000"/>
                  </a:schemeClr>
                </a:solidFill>
              </a:rPr>
              <a:t>. Countermeasures for Trade Education Reflecting The Fourth Industrial Revolution</a:t>
            </a:r>
            <a:endParaRPr lang="en-US" sz="1500" dirty="0" smtClean="0">
              <a:solidFill>
                <a:schemeClr val="tx1">
                  <a:lumMod val="65000"/>
                  <a:lumOff val="35000"/>
                </a:schemeClr>
              </a:solidFill>
              <a:latin typeface="Arial" panose="020B0604020202020204" pitchFamily="34" charset="0"/>
              <a:cs typeface="Arial" panose="020B0604020202020204" pitchFamily="34" charset="0"/>
            </a:endParaRPr>
          </a:p>
          <a:p>
            <a:pPr>
              <a:lnSpc>
                <a:spcPts val="5200"/>
              </a:lnSpc>
            </a:pPr>
            <a:r>
              <a:rPr lang="en-US" altLang="ko-KR" sz="1500" b="1" dirty="0" smtClean="0">
                <a:solidFill>
                  <a:schemeClr val="tx1">
                    <a:lumMod val="65000"/>
                    <a:lumOff val="35000"/>
                  </a:schemeClr>
                </a:solidFill>
                <a:latin typeface="Arial" panose="020B0604020202020204" pitchFamily="34" charset="0"/>
                <a:cs typeface="Arial" panose="020B0604020202020204" pitchFamily="34" charset="0"/>
              </a:rPr>
              <a:t>Ⅳ. In Conclusion</a:t>
            </a:r>
            <a:endParaRPr lang="ko-KR" altLang="en-US" sz="15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309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그림 6"/>
          <p:cNvPicPr>
            <a:picLocks noChangeAspect="1"/>
          </p:cNvPicPr>
          <p:nvPr/>
        </p:nvPicPr>
        <p:blipFill>
          <a:blip r:embed="rId3"/>
          <a:stretch>
            <a:fillRect/>
          </a:stretch>
        </p:blipFill>
        <p:spPr>
          <a:xfrm>
            <a:off x="2028800" y="1422122"/>
            <a:ext cx="5086399" cy="3431332"/>
          </a:xfrm>
          <a:prstGeom prst="rect">
            <a:avLst/>
          </a:prstGeom>
        </p:spPr>
      </p:pic>
      <p:sp>
        <p:nvSpPr>
          <p:cNvPr id="10" name="TextBox 9"/>
          <p:cNvSpPr txBox="1"/>
          <p:nvPr/>
        </p:nvSpPr>
        <p:spPr>
          <a:xfrm>
            <a:off x="844799" y="628669"/>
            <a:ext cx="7733593" cy="553998"/>
          </a:xfrm>
          <a:prstGeom prst="rect">
            <a:avLst/>
          </a:prstGeom>
          <a:noFill/>
        </p:spPr>
        <p:txBody>
          <a:bodyPr wrap="square" rtlCol="0">
            <a:spAutoFit/>
          </a:bodyPr>
          <a:lstStyle/>
          <a:p>
            <a:pPr algn="ctr"/>
            <a:r>
              <a:rPr lang="en-US" sz="3000" b="1" spc="-150" dirty="0" smtClean="0">
                <a:solidFill>
                  <a:schemeClr val="tx1">
                    <a:lumMod val="65000"/>
                    <a:lumOff val="35000"/>
                  </a:schemeClr>
                </a:solidFill>
                <a:latin typeface="Arial"/>
                <a:cs typeface="Arial"/>
              </a:rPr>
              <a:t>The F</a:t>
            </a:r>
            <a:r>
              <a:rPr lang="en-US" altLang="ko-KR" sz="3000" b="1" spc="-150" dirty="0" smtClean="0">
                <a:solidFill>
                  <a:schemeClr val="tx1">
                    <a:lumMod val="65000"/>
                    <a:lumOff val="35000"/>
                  </a:schemeClr>
                </a:solidFill>
                <a:latin typeface="Arial"/>
                <a:cs typeface="Arial"/>
              </a:rPr>
              <a:t>ourth </a:t>
            </a:r>
            <a:r>
              <a:rPr lang="en-US" sz="3000" b="1" spc="-150" dirty="0" smtClean="0">
                <a:solidFill>
                  <a:srgbClr val="439FC4"/>
                </a:solidFill>
                <a:latin typeface="Arial"/>
                <a:cs typeface="Arial"/>
              </a:rPr>
              <a:t>I</a:t>
            </a:r>
            <a:r>
              <a:rPr lang="en-US" sz="3000" b="1" spc="-150" dirty="0" smtClean="0">
                <a:solidFill>
                  <a:srgbClr val="439FC4"/>
                </a:solidFill>
                <a:latin typeface="Arial"/>
                <a:cs typeface="Arial"/>
              </a:rPr>
              <a:t>ndustrial Revolution Technology</a:t>
            </a:r>
            <a:endParaRPr lang="en-US" sz="3000" b="1" spc="-150" dirty="0" smtClean="0">
              <a:solidFill>
                <a:srgbClr val="439FC4"/>
              </a:solidFill>
              <a:latin typeface="Arial"/>
              <a:cs typeface="Arial"/>
            </a:endParaRPr>
          </a:p>
        </p:txBody>
      </p:sp>
      <p:sp>
        <p:nvSpPr>
          <p:cNvPr id="11" name="TextBox 10"/>
          <p:cNvSpPr txBox="1"/>
          <p:nvPr/>
        </p:nvSpPr>
        <p:spPr>
          <a:xfrm>
            <a:off x="402823" y="4932464"/>
            <a:ext cx="8373531" cy="147732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ko-KR" sz="2000" dirty="0" smtClean="0">
                <a:solidFill>
                  <a:schemeClr val="tx1">
                    <a:lumMod val="65000"/>
                    <a:lumOff val="35000"/>
                  </a:schemeClr>
                </a:solidFill>
              </a:rPr>
              <a:t>The </a:t>
            </a:r>
            <a:r>
              <a:rPr lang="en-US" altLang="ko-KR" sz="2000" dirty="0">
                <a:solidFill>
                  <a:schemeClr val="tx1">
                    <a:lumMod val="65000"/>
                    <a:lumOff val="35000"/>
                  </a:schemeClr>
                </a:solidFill>
              </a:rPr>
              <a:t>new technologies are making an improvement in services that were previously under time and space </a:t>
            </a:r>
            <a:r>
              <a:rPr lang="en-US" altLang="ko-KR" sz="2000" dirty="0" smtClean="0">
                <a:solidFill>
                  <a:schemeClr val="tx1">
                    <a:lumMod val="65000"/>
                    <a:lumOff val="35000"/>
                  </a:schemeClr>
                </a:solidFill>
              </a:rPr>
              <a:t>limitations</a:t>
            </a:r>
          </a:p>
          <a:p>
            <a:pPr marL="342900" indent="-342900">
              <a:lnSpc>
                <a:spcPct val="150000"/>
              </a:lnSpc>
              <a:buFont typeface="Arial" panose="020B0604020202020204" pitchFamily="34" charset="0"/>
              <a:buChar char="•"/>
            </a:pPr>
            <a:r>
              <a:rPr lang="en-US" altLang="ko-KR" sz="2000" dirty="0">
                <a:solidFill>
                  <a:schemeClr val="tx1">
                    <a:lumMod val="65000"/>
                    <a:lumOff val="35000"/>
                  </a:schemeClr>
                </a:solidFill>
              </a:rPr>
              <a:t>also causing the environment of trade to change at a quick </a:t>
            </a:r>
            <a:r>
              <a:rPr lang="en-US" altLang="ko-KR" sz="2000" dirty="0" smtClean="0">
                <a:solidFill>
                  <a:schemeClr val="tx1">
                    <a:lumMod val="65000"/>
                    <a:lumOff val="35000"/>
                  </a:schemeClr>
                </a:solidFill>
              </a:rPr>
              <a:t>rate</a:t>
            </a:r>
            <a:endParaRPr lang="ko-KR" altLang="ko-KR" sz="2000" dirty="0">
              <a:solidFill>
                <a:schemeClr val="tx1">
                  <a:lumMod val="65000"/>
                  <a:lumOff val="35000"/>
                </a:schemeClr>
              </a:solidFill>
            </a:endParaRPr>
          </a:p>
        </p:txBody>
      </p:sp>
      <p:sp>
        <p:nvSpPr>
          <p:cNvPr id="12" name="TextBox 11"/>
          <p:cNvSpPr txBox="1"/>
          <p:nvPr/>
        </p:nvSpPr>
        <p:spPr>
          <a:xfrm>
            <a:off x="18392" y="-10896"/>
            <a:ext cx="4702629" cy="400110"/>
          </a:xfrm>
          <a:prstGeom prst="rect">
            <a:avLst/>
          </a:prstGeom>
          <a:noFill/>
        </p:spPr>
        <p:txBody>
          <a:bodyPr wrap="square" rtlCol="0">
            <a:spAutoFit/>
          </a:bodyPr>
          <a:lstStyle/>
          <a:p>
            <a:r>
              <a:rPr lang="ko-KR" altLang="ko-KR" sz="2000" b="1" dirty="0">
                <a:solidFill>
                  <a:srgbClr val="439FC4"/>
                </a:solidFill>
                <a:latin typeface="Arial" panose="020B0604020202020204" pitchFamily="34" charset="0"/>
                <a:cs typeface="Arial" panose="020B0604020202020204" pitchFamily="34" charset="0"/>
              </a:rPr>
              <a:t>Ⅰ</a:t>
            </a:r>
            <a:r>
              <a:rPr lang="en-US" altLang="ko-KR" sz="2000" b="1" dirty="0">
                <a:solidFill>
                  <a:srgbClr val="439FC4"/>
                </a:solidFill>
                <a:latin typeface="Arial" panose="020B0604020202020204" pitchFamily="34" charset="0"/>
                <a:cs typeface="Arial" panose="020B0604020202020204" pitchFamily="34" charset="0"/>
              </a:rPr>
              <a:t>. </a:t>
            </a:r>
            <a:r>
              <a:rPr lang="en-US" altLang="ko-KR" sz="2000" b="1" dirty="0" smtClean="0">
                <a:solidFill>
                  <a:srgbClr val="439FC4"/>
                </a:solidFill>
                <a:latin typeface="Arial" panose="020B0604020202020204" pitchFamily="34" charset="0"/>
                <a:cs typeface="Arial" panose="020B0604020202020204" pitchFamily="34" charset="0"/>
              </a:rPr>
              <a:t>Introduction</a:t>
            </a:r>
            <a:endParaRPr lang="ko-KR" altLang="ko-KR" sz="2000" dirty="0">
              <a:solidFill>
                <a:srgbClr val="439F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330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9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8392" y="-10896"/>
            <a:ext cx="9125608" cy="400110"/>
          </a:xfrm>
          <a:prstGeom prst="rect">
            <a:avLst/>
          </a:prstGeom>
          <a:noFill/>
        </p:spPr>
        <p:txBody>
          <a:bodyPr wrap="square" rtlCol="0">
            <a:spAutoFit/>
          </a:bodyPr>
          <a:lstStyle/>
          <a:p>
            <a:pPr algn="just"/>
            <a:r>
              <a:rPr lang="en-US" altLang="ko-KR" sz="2000" b="1" dirty="0">
                <a:solidFill>
                  <a:srgbClr val="439FC4"/>
                </a:solidFill>
                <a:latin typeface="Arial" panose="020B0604020202020204" pitchFamily="34" charset="0"/>
                <a:cs typeface="Arial" panose="020B0604020202020204" pitchFamily="34" charset="0"/>
              </a:rPr>
              <a:t>Ⅱ. </a:t>
            </a:r>
            <a:r>
              <a:rPr lang="en-US" altLang="ko-KR" sz="2000" b="1" dirty="0" smtClean="0">
                <a:solidFill>
                  <a:srgbClr val="439FC4"/>
                </a:solidFill>
                <a:latin typeface="Arial" panose="020B0604020202020204" pitchFamily="34" charset="0"/>
                <a:cs typeface="Arial" panose="020B0604020202020204" pitchFamily="34" charset="0"/>
              </a:rPr>
              <a:t>The </a:t>
            </a:r>
            <a:r>
              <a:rPr lang="en-US" altLang="ko-KR" sz="2000" b="1" dirty="0">
                <a:solidFill>
                  <a:srgbClr val="439FC4"/>
                </a:solidFill>
                <a:latin typeface="Arial" panose="020B0604020202020204" pitchFamily="34" charset="0"/>
                <a:cs typeface="Arial" panose="020B0604020202020204" pitchFamily="34" charset="0"/>
              </a:rPr>
              <a:t>4</a:t>
            </a:r>
            <a:r>
              <a:rPr lang="en-US" altLang="ko-KR" sz="2000" b="1" baseline="30000" dirty="0">
                <a:solidFill>
                  <a:srgbClr val="439FC4"/>
                </a:solidFill>
                <a:latin typeface="Arial" panose="020B0604020202020204" pitchFamily="34" charset="0"/>
                <a:cs typeface="Arial" panose="020B0604020202020204" pitchFamily="34" charset="0"/>
              </a:rPr>
              <a:t>th</a:t>
            </a:r>
            <a:r>
              <a:rPr lang="en-US" altLang="ko-KR" sz="2000" b="1" dirty="0" smtClean="0">
                <a:solidFill>
                  <a:srgbClr val="439FC4"/>
                </a:solidFill>
                <a:latin typeface="Arial" panose="020B0604020202020204" pitchFamily="34" charset="0"/>
                <a:cs typeface="Arial" panose="020B0604020202020204" pitchFamily="34" charset="0"/>
              </a:rPr>
              <a:t> </a:t>
            </a:r>
            <a:r>
              <a:rPr lang="en-US" altLang="ko-KR" sz="2000" b="1" dirty="0">
                <a:solidFill>
                  <a:srgbClr val="439FC4"/>
                </a:solidFill>
                <a:latin typeface="Arial" panose="020B0604020202020204" pitchFamily="34" charset="0"/>
                <a:cs typeface="Arial" panose="020B0604020202020204" pitchFamily="34" charset="0"/>
              </a:rPr>
              <a:t>Industrial Revolution and the </a:t>
            </a:r>
            <a:r>
              <a:rPr lang="en-US" altLang="ko-KR" sz="2000" b="1" dirty="0" smtClean="0">
                <a:solidFill>
                  <a:srgbClr val="439FC4"/>
                </a:solidFill>
                <a:latin typeface="Arial" panose="020B0604020202020204" pitchFamily="34" charset="0"/>
                <a:cs typeface="Arial" panose="020B0604020202020204" pitchFamily="34" charset="0"/>
              </a:rPr>
              <a:t>Change in </a:t>
            </a:r>
            <a:r>
              <a:rPr lang="en-US" altLang="ko-KR" sz="2000" b="1" dirty="0">
                <a:solidFill>
                  <a:srgbClr val="439FC4"/>
                </a:solidFill>
                <a:latin typeface="Arial" panose="020B0604020202020204" pitchFamily="34" charset="0"/>
                <a:cs typeface="Arial" panose="020B0604020202020204" pitchFamily="34" charset="0"/>
              </a:rPr>
              <a:t>the </a:t>
            </a:r>
            <a:r>
              <a:rPr lang="en-US" altLang="ko-KR" sz="2000" b="1" dirty="0" smtClean="0">
                <a:solidFill>
                  <a:srgbClr val="439FC4"/>
                </a:solidFill>
                <a:latin typeface="Arial" panose="020B0604020202020204" pitchFamily="34" charset="0"/>
                <a:cs typeface="Arial" panose="020B0604020202020204" pitchFamily="34" charset="0"/>
              </a:rPr>
              <a:t>Trade Environment</a:t>
            </a:r>
            <a:endParaRPr lang="ko-KR" altLang="ko-KR" sz="2000" b="1" dirty="0">
              <a:solidFill>
                <a:srgbClr val="439FC4"/>
              </a:solidFill>
              <a:latin typeface="Arial" panose="020B0604020202020204" pitchFamily="34" charset="0"/>
              <a:cs typeface="Arial" panose="020B0604020202020204" pitchFamily="34" charset="0"/>
            </a:endParaRPr>
          </a:p>
        </p:txBody>
      </p:sp>
      <p:grpSp>
        <p:nvGrpSpPr>
          <p:cNvPr id="13" name="Group 2"/>
          <p:cNvGrpSpPr/>
          <p:nvPr/>
        </p:nvGrpSpPr>
        <p:grpSpPr>
          <a:xfrm>
            <a:off x="389950" y="1376742"/>
            <a:ext cx="8424111" cy="4834234"/>
            <a:chOff x="1077651" y="3213400"/>
            <a:chExt cx="6991905" cy="1244285"/>
          </a:xfrm>
        </p:grpSpPr>
        <p:sp>
          <p:nvSpPr>
            <p:cNvPr id="15" name="Rectangle 4"/>
            <p:cNvSpPr/>
            <p:nvPr/>
          </p:nvSpPr>
          <p:spPr>
            <a:xfrm>
              <a:off x="1077651" y="3213400"/>
              <a:ext cx="6991905" cy="1244285"/>
            </a:xfrm>
            <a:prstGeom prst="rect">
              <a:avLst/>
            </a:prstGeom>
            <a:solidFill>
              <a:schemeClr val="bg1">
                <a:lumMod val="95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3"/>
            <p:cNvSpPr/>
            <p:nvPr/>
          </p:nvSpPr>
          <p:spPr>
            <a:xfrm>
              <a:off x="1077651" y="3213400"/>
              <a:ext cx="6991905" cy="97075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241482" y="644451"/>
            <a:ext cx="7497923" cy="477054"/>
          </a:xfrm>
          <a:prstGeom prst="rect">
            <a:avLst/>
          </a:prstGeom>
          <a:noFill/>
        </p:spPr>
        <p:txBody>
          <a:bodyPr wrap="square" rtlCol="0">
            <a:spAutoFit/>
          </a:bodyPr>
          <a:lstStyle/>
          <a:p>
            <a:pPr latinLnBrk="1"/>
            <a:r>
              <a:rPr lang="en-US" altLang="ko-KR" sz="2500" b="1" dirty="0">
                <a:solidFill>
                  <a:schemeClr val="tx1">
                    <a:lumMod val="65000"/>
                    <a:lumOff val="35000"/>
                  </a:schemeClr>
                </a:solidFill>
                <a:latin typeface="Arial" panose="020B0604020202020204" pitchFamily="34" charset="0"/>
                <a:cs typeface="Arial" panose="020B0604020202020204" pitchFamily="34" charset="0"/>
              </a:rPr>
              <a:t>1. The </a:t>
            </a:r>
            <a:r>
              <a:rPr lang="en-US" altLang="ko-KR" sz="2500" b="1" spc="-150" dirty="0">
                <a:solidFill>
                  <a:schemeClr val="tx1">
                    <a:lumMod val="65000"/>
                    <a:lumOff val="35000"/>
                  </a:schemeClr>
                </a:solidFill>
                <a:latin typeface="Arial"/>
                <a:cs typeface="Arial"/>
              </a:rPr>
              <a:t>4</a:t>
            </a:r>
            <a:r>
              <a:rPr lang="en-US" altLang="ko-KR" sz="2500" b="1" spc="-150" baseline="30000" dirty="0">
                <a:solidFill>
                  <a:schemeClr val="tx1">
                    <a:lumMod val="65000"/>
                    <a:lumOff val="35000"/>
                  </a:schemeClr>
                </a:solidFill>
                <a:latin typeface="Arial"/>
                <a:cs typeface="Arial"/>
              </a:rPr>
              <a:t>th</a:t>
            </a:r>
            <a:r>
              <a:rPr lang="en-US" altLang="ko-KR" sz="2500" b="1" dirty="0" smtClean="0">
                <a:solidFill>
                  <a:schemeClr val="tx1">
                    <a:lumMod val="65000"/>
                    <a:lumOff val="35000"/>
                  </a:schemeClr>
                </a:solidFill>
                <a:latin typeface="Arial" panose="020B0604020202020204" pitchFamily="34" charset="0"/>
                <a:cs typeface="Arial" panose="020B0604020202020204" pitchFamily="34" charset="0"/>
              </a:rPr>
              <a:t> </a:t>
            </a:r>
            <a:r>
              <a:rPr lang="en-US" altLang="ko-KR" sz="2500" b="1" dirty="0">
                <a:solidFill>
                  <a:schemeClr val="tx1">
                    <a:lumMod val="65000"/>
                    <a:lumOff val="35000"/>
                  </a:schemeClr>
                </a:solidFill>
                <a:latin typeface="Arial" panose="020B0604020202020204" pitchFamily="34" charset="0"/>
                <a:cs typeface="Arial" panose="020B0604020202020204" pitchFamily="34" charset="0"/>
              </a:rPr>
              <a:t>Industrial Revolution Technology</a:t>
            </a:r>
            <a:endParaRPr lang="ko-KR" altLang="ko-KR" sz="25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10"/>
          <p:cNvSpPr txBox="1"/>
          <p:nvPr/>
        </p:nvSpPr>
        <p:spPr>
          <a:xfrm>
            <a:off x="389946" y="1376742"/>
            <a:ext cx="8433540" cy="301621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ko-KR" sz="2000" b="1" dirty="0" smtClean="0">
                <a:solidFill>
                  <a:schemeClr val="tx1">
                    <a:lumMod val="65000"/>
                    <a:lumOff val="35000"/>
                  </a:schemeClr>
                </a:solidFill>
              </a:rPr>
              <a:t>Block Chain Technology</a:t>
            </a:r>
          </a:p>
          <a:p>
            <a:pPr latinLnBrk="1"/>
            <a:r>
              <a:rPr lang="en-US" altLang="ko-KR" sz="2000" dirty="0"/>
              <a:t> </a:t>
            </a:r>
            <a:r>
              <a:rPr lang="en-US" altLang="ko-KR" sz="2000" dirty="0" smtClean="0"/>
              <a:t> </a:t>
            </a:r>
          </a:p>
          <a:p>
            <a:pPr latinLnBrk="1"/>
            <a:r>
              <a:rPr lang="en-US" altLang="ko-KR" sz="2000" dirty="0">
                <a:solidFill>
                  <a:schemeClr val="tx1">
                    <a:lumMod val="65000"/>
                    <a:lumOff val="35000"/>
                  </a:schemeClr>
                </a:solidFill>
              </a:rPr>
              <a:t> </a:t>
            </a:r>
            <a:r>
              <a:rPr lang="en-US" altLang="ko-KR" sz="2000" dirty="0" smtClean="0">
                <a:solidFill>
                  <a:schemeClr val="tx1">
                    <a:lumMod val="65000"/>
                    <a:lumOff val="35000"/>
                  </a:schemeClr>
                </a:solidFill>
              </a:rPr>
              <a:t>A </a:t>
            </a:r>
            <a:r>
              <a:rPr lang="en-US" altLang="ko-KR" sz="2000" dirty="0" err="1">
                <a:solidFill>
                  <a:schemeClr val="tx1">
                    <a:lumMod val="65000"/>
                    <a:lumOff val="35000"/>
                  </a:schemeClr>
                </a:solidFill>
              </a:rPr>
              <a:t>blockchain</a:t>
            </a:r>
            <a:r>
              <a:rPr lang="en-US" altLang="ko-KR" sz="2000" dirty="0">
                <a:solidFill>
                  <a:schemeClr val="tx1">
                    <a:lumMod val="65000"/>
                    <a:lumOff val="35000"/>
                  </a:schemeClr>
                </a:solidFill>
              </a:rPr>
              <a:t> is a form of technology that stores digital information, and each block contains a database of a participant’s digital data such as their transaction </a:t>
            </a:r>
            <a:r>
              <a:rPr lang="en-US" altLang="ko-KR" sz="2000" dirty="0" smtClean="0">
                <a:solidFill>
                  <a:schemeClr val="tx1">
                    <a:lumMod val="65000"/>
                    <a:lumOff val="35000"/>
                  </a:schemeClr>
                </a:solidFill>
              </a:rPr>
              <a:t>records</a:t>
            </a:r>
          </a:p>
          <a:p>
            <a:pPr latinLnBrk="1"/>
            <a:r>
              <a:rPr lang="en-US" altLang="ko-KR" sz="2000" dirty="0" smtClean="0">
                <a:solidFill>
                  <a:schemeClr val="tx1">
                    <a:lumMod val="65000"/>
                    <a:lumOff val="35000"/>
                  </a:schemeClr>
                </a:solidFill>
              </a:rPr>
              <a:t> </a:t>
            </a:r>
            <a:endParaRPr lang="ko-KR" altLang="ko-KR" sz="2000" dirty="0">
              <a:solidFill>
                <a:schemeClr val="tx1">
                  <a:lumMod val="65000"/>
                  <a:lumOff val="35000"/>
                </a:schemeClr>
              </a:solidFill>
            </a:endParaRPr>
          </a:p>
          <a:p>
            <a:pPr latinLnBrk="1"/>
            <a:r>
              <a:rPr lang="en-US" altLang="ko-KR" sz="2000" dirty="0" smtClean="0">
                <a:solidFill>
                  <a:schemeClr val="tx1">
                    <a:lumMod val="65000"/>
                    <a:lumOff val="35000"/>
                  </a:schemeClr>
                </a:solidFill>
              </a:rPr>
              <a:t> In </a:t>
            </a:r>
            <a:r>
              <a:rPr lang="en-US" altLang="ko-KR" sz="2000" dirty="0">
                <a:solidFill>
                  <a:schemeClr val="tx1">
                    <a:lumMod val="65000"/>
                    <a:lumOff val="35000"/>
                  </a:schemeClr>
                </a:solidFill>
              </a:rPr>
              <a:t>the order of issuance, it uses hash value to connect a previous block to one that follows after. Then, it uses all or a partial of its participants’ information in a P2P manner to distribute and manage the database stored on their </a:t>
            </a:r>
            <a:r>
              <a:rPr lang="en-US" altLang="ko-KR" sz="2000" dirty="0" smtClean="0">
                <a:solidFill>
                  <a:schemeClr val="tx1">
                    <a:lumMod val="65000"/>
                    <a:lumOff val="35000"/>
                  </a:schemeClr>
                </a:solidFill>
              </a:rPr>
              <a:t>computer</a:t>
            </a:r>
            <a:endParaRPr lang="ko-KR" altLang="ko-KR" sz="2000" dirty="0">
              <a:solidFill>
                <a:schemeClr val="tx1">
                  <a:lumMod val="65000"/>
                  <a:lumOff val="35000"/>
                </a:schemeClr>
              </a:solidFill>
            </a:endParaRPr>
          </a:p>
        </p:txBody>
      </p:sp>
      <p:pic>
        <p:nvPicPr>
          <p:cNvPr id="2" name="그림 1"/>
          <p:cNvPicPr>
            <a:picLocks noChangeAspect="1"/>
          </p:cNvPicPr>
          <p:nvPr/>
        </p:nvPicPr>
        <p:blipFill>
          <a:blip r:embed="rId3"/>
          <a:stretch>
            <a:fillRect/>
          </a:stretch>
        </p:blipFill>
        <p:spPr>
          <a:xfrm>
            <a:off x="9703632" y="909186"/>
            <a:ext cx="3853551" cy="4706627"/>
          </a:xfrm>
          <a:prstGeom prst="rect">
            <a:avLst/>
          </a:prstGeom>
        </p:spPr>
      </p:pic>
      <p:pic>
        <p:nvPicPr>
          <p:cNvPr id="10" name="그림 9"/>
          <p:cNvPicPr>
            <a:picLocks noChangeAspect="1"/>
          </p:cNvPicPr>
          <p:nvPr/>
        </p:nvPicPr>
        <p:blipFill>
          <a:blip r:embed="rId4"/>
          <a:stretch>
            <a:fillRect/>
          </a:stretch>
        </p:blipFill>
        <p:spPr>
          <a:xfrm>
            <a:off x="650450" y="4601962"/>
            <a:ext cx="7579150" cy="1400004"/>
          </a:xfrm>
          <a:prstGeom prst="rect">
            <a:avLst/>
          </a:prstGeom>
        </p:spPr>
      </p:pic>
    </p:spTree>
    <p:extLst>
      <p:ext uri="{BB962C8B-B14F-4D97-AF65-F5344CB8AC3E}">
        <p14:creationId xmlns:p14="http://schemas.microsoft.com/office/powerpoint/2010/main" val="342990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9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8392" y="-10896"/>
            <a:ext cx="9125608" cy="400110"/>
          </a:xfrm>
          <a:prstGeom prst="rect">
            <a:avLst/>
          </a:prstGeom>
          <a:noFill/>
        </p:spPr>
        <p:txBody>
          <a:bodyPr wrap="square" rtlCol="0">
            <a:spAutoFit/>
          </a:bodyPr>
          <a:lstStyle/>
          <a:p>
            <a:pPr algn="just"/>
            <a:r>
              <a:rPr lang="en-US" altLang="ko-KR" sz="2000" b="1" dirty="0">
                <a:solidFill>
                  <a:srgbClr val="439FC4"/>
                </a:solidFill>
                <a:latin typeface="Arial" panose="020B0604020202020204" pitchFamily="34" charset="0"/>
                <a:cs typeface="Arial" panose="020B0604020202020204" pitchFamily="34" charset="0"/>
              </a:rPr>
              <a:t>Ⅱ. </a:t>
            </a:r>
            <a:r>
              <a:rPr lang="en-US" altLang="ko-KR" sz="2000" b="1" dirty="0" smtClean="0">
                <a:solidFill>
                  <a:srgbClr val="439FC4"/>
                </a:solidFill>
                <a:latin typeface="Arial" panose="020B0604020202020204" pitchFamily="34" charset="0"/>
                <a:cs typeface="Arial" panose="020B0604020202020204" pitchFamily="34" charset="0"/>
              </a:rPr>
              <a:t>The </a:t>
            </a:r>
            <a:r>
              <a:rPr lang="en-US" altLang="ko-KR" sz="2000" b="1" dirty="0">
                <a:solidFill>
                  <a:srgbClr val="439FC4"/>
                </a:solidFill>
                <a:latin typeface="Arial" panose="020B0604020202020204" pitchFamily="34" charset="0"/>
                <a:cs typeface="Arial" panose="020B0604020202020204" pitchFamily="34" charset="0"/>
              </a:rPr>
              <a:t>4</a:t>
            </a:r>
            <a:r>
              <a:rPr lang="en-US" altLang="ko-KR" sz="2000" b="1" baseline="30000" dirty="0">
                <a:solidFill>
                  <a:srgbClr val="439FC4"/>
                </a:solidFill>
                <a:latin typeface="Arial" panose="020B0604020202020204" pitchFamily="34" charset="0"/>
                <a:cs typeface="Arial" panose="020B0604020202020204" pitchFamily="34" charset="0"/>
              </a:rPr>
              <a:t>th</a:t>
            </a:r>
            <a:r>
              <a:rPr lang="en-US" altLang="ko-KR" sz="2000" b="1" dirty="0" smtClean="0">
                <a:solidFill>
                  <a:srgbClr val="439FC4"/>
                </a:solidFill>
                <a:latin typeface="Arial" panose="020B0604020202020204" pitchFamily="34" charset="0"/>
                <a:cs typeface="Arial" panose="020B0604020202020204" pitchFamily="34" charset="0"/>
              </a:rPr>
              <a:t> </a:t>
            </a:r>
            <a:r>
              <a:rPr lang="en-US" altLang="ko-KR" sz="2000" b="1" dirty="0">
                <a:solidFill>
                  <a:srgbClr val="439FC4"/>
                </a:solidFill>
                <a:latin typeface="Arial" panose="020B0604020202020204" pitchFamily="34" charset="0"/>
                <a:cs typeface="Arial" panose="020B0604020202020204" pitchFamily="34" charset="0"/>
              </a:rPr>
              <a:t>Industrial Revolution and the </a:t>
            </a:r>
            <a:r>
              <a:rPr lang="en-US" altLang="ko-KR" sz="2000" b="1" dirty="0" smtClean="0">
                <a:solidFill>
                  <a:srgbClr val="439FC4"/>
                </a:solidFill>
                <a:latin typeface="Arial" panose="020B0604020202020204" pitchFamily="34" charset="0"/>
                <a:cs typeface="Arial" panose="020B0604020202020204" pitchFamily="34" charset="0"/>
              </a:rPr>
              <a:t>Change in </a:t>
            </a:r>
            <a:r>
              <a:rPr lang="en-US" altLang="ko-KR" sz="2000" b="1" dirty="0">
                <a:solidFill>
                  <a:srgbClr val="439FC4"/>
                </a:solidFill>
                <a:latin typeface="Arial" panose="020B0604020202020204" pitchFamily="34" charset="0"/>
                <a:cs typeface="Arial" panose="020B0604020202020204" pitchFamily="34" charset="0"/>
              </a:rPr>
              <a:t>the </a:t>
            </a:r>
            <a:r>
              <a:rPr lang="en-US" altLang="ko-KR" sz="2000" b="1" dirty="0" smtClean="0">
                <a:solidFill>
                  <a:srgbClr val="439FC4"/>
                </a:solidFill>
                <a:latin typeface="Arial" panose="020B0604020202020204" pitchFamily="34" charset="0"/>
                <a:cs typeface="Arial" panose="020B0604020202020204" pitchFamily="34" charset="0"/>
              </a:rPr>
              <a:t>Trade Environment</a:t>
            </a:r>
            <a:endParaRPr lang="ko-KR" altLang="ko-KR" sz="2000" b="1" dirty="0">
              <a:solidFill>
                <a:srgbClr val="439FC4"/>
              </a:solidFill>
              <a:latin typeface="Arial" panose="020B0604020202020204" pitchFamily="34" charset="0"/>
              <a:cs typeface="Arial" panose="020B0604020202020204" pitchFamily="34" charset="0"/>
            </a:endParaRPr>
          </a:p>
        </p:txBody>
      </p:sp>
      <p:grpSp>
        <p:nvGrpSpPr>
          <p:cNvPr id="13" name="Group 2"/>
          <p:cNvGrpSpPr/>
          <p:nvPr/>
        </p:nvGrpSpPr>
        <p:grpSpPr>
          <a:xfrm>
            <a:off x="389950" y="1376742"/>
            <a:ext cx="8424111" cy="4834234"/>
            <a:chOff x="1077651" y="3213400"/>
            <a:chExt cx="6991905" cy="1244285"/>
          </a:xfrm>
        </p:grpSpPr>
        <p:sp>
          <p:nvSpPr>
            <p:cNvPr id="15" name="Rectangle 4"/>
            <p:cNvSpPr/>
            <p:nvPr/>
          </p:nvSpPr>
          <p:spPr>
            <a:xfrm>
              <a:off x="1077651" y="3213400"/>
              <a:ext cx="6991905" cy="1244285"/>
            </a:xfrm>
            <a:prstGeom prst="rect">
              <a:avLst/>
            </a:prstGeom>
            <a:solidFill>
              <a:schemeClr val="bg1">
                <a:lumMod val="95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3"/>
            <p:cNvSpPr/>
            <p:nvPr/>
          </p:nvSpPr>
          <p:spPr>
            <a:xfrm>
              <a:off x="1077651" y="3213400"/>
              <a:ext cx="6991905" cy="97075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241482" y="644451"/>
            <a:ext cx="7497923" cy="477054"/>
          </a:xfrm>
          <a:prstGeom prst="rect">
            <a:avLst/>
          </a:prstGeom>
          <a:noFill/>
        </p:spPr>
        <p:txBody>
          <a:bodyPr wrap="square" rtlCol="0">
            <a:spAutoFit/>
          </a:bodyPr>
          <a:lstStyle/>
          <a:p>
            <a:pPr latinLnBrk="1"/>
            <a:r>
              <a:rPr lang="en-US" altLang="ko-KR" sz="2500" b="1" dirty="0">
                <a:solidFill>
                  <a:schemeClr val="tx1">
                    <a:lumMod val="65000"/>
                    <a:lumOff val="35000"/>
                  </a:schemeClr>
                </a:solidFill>
                <a:latin typeface="Arial" panose="020B0604020202020204" pitchFamily="34" charset="0"/>
                <a:cs typeface="Arial" panose="020B0604020202020204" pitchFamily="34" charset="0"/>
              </a:rPr>
              <a:t>1. The </a:t>
            </a:r>
            <a:r>
              <a:rPr lang="en-US" altLang="ko-KR" sz="2500" b="1" spc="-150" dirty="0">
                <a:solidFill>
                  <a:schemeClr val="tx1">
                    <a:lumMod val="65000"/>
                    <a:lumOff val="35000"/>
                  </a:schemeClr>
                </a:solidFill>
                <a:latin typeface="Arial"/>
                <a:cs typeface="Arial"/>
              </a:rPr>
              <a:t>4</a:t>
            </a:r>
            <a:r>
              <a:rPr lang="en-US" altLang="ko-KR" sz="2500" b="1" spc="-150" baseline="30000" dirty="0">
                <a:solidFill>
                  <a:schemeClr val="tx1">
                    <a:lumMod val="65000"/>
                    <a:lumOff val="35000"/>
                  </a:schemeClr>
                </a:solidFill>
                <a:latin typeface="Arial"/>
                <a:cs typeface="Arial"/>
              </a:rPr>
              <a:t>th</a:t>
            </a:r>
            <a:r>
              <a:rPr lang="en-US" altLang="ko-KR" sz="2500" b="1" dirty="0" smtClean="0">
                <a:solidFill>
                  <a:schemeClr val="tx1">
                    <a:lumMod val="65000"/>
                    <a:lumOff val="35000"/>
                  </a:schemeClr>
                </a:solidFill>
                <a:latin typeface="Arial" panose="020B0604020202020204" pitchFamily="34" charset="0"/>
                <a:cs typeface="Arial" panose="020B0604020202020204" pitchFamily="34" charset="0"/>
              </a:rPr>
              <a:t> </a:t>
            </a:r>
            <a:r>
              <a:rPr lang="en-US" altLang="ko-KR" sz="2500" b="1" dirty="0">
                <a:solidFill>
                  <a:schemeClr val="tx1">
                    <a:lumMod val="65000"/>
                    <a:lumOff val="35000"/>
                  </a:schemeClr>
                </a:solidFill>
                <a:latin typeface="Arial" panose="020B0604020202020204" pitchFamily="34" charset="0"/>
                <a:cs typeface="Arial" panose="020B0604020202020204" pitchFamily="34" charset="0"/>
              </a:rPr>
              <a:t>Industrial Revolution Technology</a:t>
            </a:r>
            <a:endParaRPr lang="ko-KR" altLang="ko-KR" sz="25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10"/>
          <p:cNvSpPr txBox="1"/>
          <p:nvPr/>
        </p:nvSpPr>
        <p:spPr>
          <a:xfrm>
            <a:off x="389950" y="1522159"/>
            <a:ext cx="8433540"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ko-KR" sz="2000" b="1" dirty="0">
                <a:solidFill>
                  <a:schemeClr val="tx1">
                    <a:lumMod val="65000"/>
                    <a:lumOff val="35000"/>
                  </a:schemeClr>
                </a:solidFill>
              </a:rPr>
              <a:t>AI(Artificial intelligence) </a:t>
            </a:r>
            <a:r>
              <a:rPr lang="en-US" altLang="ko-KR" sz="2000" b="1" dirty="0" smtClean="0">
                <a:solidFill>
                  <a:schemeClr val="tx1">
                    <a:lumMod val="65000"/>
                    <a:lumOff val="35000"/>
                  </a:schemeClr>
                </a:solidFill>
              </a:rPr>
              <a:t>Technique </a:t>
            </a:r>
          </a:p>
          <a:p>
            <a:pPr latinLnBrk="1"/>
            <a:endParaRPr lang="en-US" altLang="ko-KR" sz="2000" b="1" dirty="0">
              <a:solidFill>
                <a:schemeClr val="tx1">
                  <a:lumMod val="65000"/>
                  <a:lumOff val="35000"/>
                </a:schemeClr>
              </a:solidFill>
            </a:endParaRPr>
          </a:p>
          <a:p>
            <a:pPr latinLnBrk="1"/>
            <a:r>
              <a:rPr lang="en-US" altLang="ko-KR" sz="2000" dirty="0" smtClean="0"/>
              <a:t>  </a:t>
            </a:r>
            <a:r>
              <a:rPr lang="en-US" altLang="ko-KR" sz="2000" dirty="0" smtClean="0">
                <a:solidFill>
                  <a:schemeClr val="tx1">
                    <a:lumMod val="65000"/>
                    <a:lumOff val="35000"/>
                  </a:schemeClr>
                </a:solidFill>
              </a:rPr>
              <a:t>Artificial </a:t>
            </a:r>
            <a:r>
              <a:rPr lang="en-US" altLang="ko-KR" sz="2000" dirty="0">
                <a:solidFill>
                  <a:schemeClr val="tx1">
                    <a:lumMod val="65000"/>
                    <a:lumOff val="35000"/>
                  </a:schemeClr>
                </a:solidFill>
              </a:rPr>
              <a:t>intelligence (AI) is intelligence demonstrated by machines, as opposed to natural intelligence displayed by animals including humans</a:t>
            </a:r>
          </a:p>
          <a:p>
            <a:pPr latinLnBrk="1"/>
            <a:r>
              <a:rPr lang="en-US" altLang="ko-KR" sz="2000" dirty="0" smtClean="0">
                <a:solidFill>
                  <a:schemeClr val="tx1">
                    <a:lumMod val="65000"/>
                    <a:lumOff val="35000"/>
                  </a:schemeClr>
                </a:solidFill>
              </a:rPr>
              <a:t> </a:t>
            </a:r>
          </a:p>
          <a:p>
            <a:pPr latinLnBrk="1"/>
            <a:r>
              <a:rPr lang="en-US" altLang="ko-KR" sz="2000" dirty="0">
                <a:solidFill>
                  <a:schemeClr val="tx1">
                    <a:lumMod val="65000"/>
                    <a:lumOff val="35000"/>
                  </a:schemeClr>
                </a:solidFill>
              </a:rPr>
              <a:t> </a:t>
            </a:r>
            <a:r>
              <a:rPr lang="en-US" altLang="ko-KR" sz="2000" dirty="0" smtClean="0">
                <a:solidFill>
                  <a:schemeClr val="tx1">
                    <a:lumMod val="65000"/>
                    <a:lumOff val="35000"/>
                  </a:schemeClr>
                </a:solidFill>
              </a:rPr>
              <a:t>Leading </a:t>
            </a:r>
            <a:r>
              <a:rPr lang="en-US" altLang="ko-KR" sz="2000" dirty="0">
                <a:solidFill>
                  <a:schemeClr val="tx1">
                    <a:lumMod val="65000"/>
                    <a:lumOff val="35000"/>
                  </a:schemeClr>
                </a:solidFill>
              </a:rPr>
              <a:t>AI textbooks define the field as the study of "intelligent agents": any system that perceives its environment and takes actions that maximize its chance of achieving its goals</a:t>
            </a:r>
          </a:p>
          <a:p>
            <a:pPr latinLnBrk="1"/>
            <a:endParaRPr lang="en-US" altLang="ko-KR" sz="2000" dirty="0" smtClean="0">
              <a:solidFill>
                <a:schemeClr val="tx1">
                  <a:lumMod val="65000"/>
                  <a:lumOff val="35000"/>
                </a:schemeClr>
              </a:solidFill>
            </a:endParaRPr>
          </a:p>
          <a:p>
            <a:pPr latinLnBrk="1"/>
            <a:r>
              <a:rPr lang="en-US" altLang="ko-KR" sz="2000" dirty="0">
                <a:solidFill>
                  <a:schemeClr val="tx1">
                    <a:lumMod val="65000"/>
                    <a:lumOff val="35000"/>
                  </a:schemeClr>
                </a:solidFill>
              </a:rPr>
              <a:t> </a:t>
            </a:r>
            <a:r>
              <a:rPr lang="en-US" altLang="ko-KR" sz="2000" dirty="0" smtClean="0">
                <a:solidFill>
                  <a:schemeClr val="tx1">
                    <a:lumMod val="65000"/>
                    <a:lumOff val="35000"/>
                  </a:schemeClr>
                </a:solidFill>
              </a:rPr>
              <a:t>Some </a:t>
            </a:r>
            <a:r>
              <a:rPr lang="en-US" altLang="ko-KR" sz="2000" dirty="0">
                <a:solidFill>
                  <a:schemeClr val="tx1">
                    <a:lumMod val="65000"/>
                    <a:lumOff val="35000"/>
                  </a:schemeClr>
                </a:solidFill>
              </a:rPr>
              <a:t>popular accounts use the term "artificial intelligence" to describe machines that mimic "cognitive" functions that humans associate with the human mind, such as "learning" and "problem solving", however, this definition is rejected by major AI </a:t>
            </a:r>
            <a:r>
              <a:rPr lang="en-US" altLang="ko-KR" sz="2000" dirty="0" smtClean="0">
                <a:solidFill>
                  <a:schemeClr val="tx1">
                    <a:lumMod val="65000"/>
                    <a:lumOff val="35000"/>
                  </a:schemeClr>
                </a:solidFill>
              </a:rPr>
              <a:t>researchers</a:t>
            </a:r>
            <a:endParaRPr lang="en-US" altLang="ko-KR" sz="2000" dirty="0">
              <a:solidFill>
                <a:schemeClr val="tx1">
                  <a:lumMod val="65000"/>
                  <a:lumOff val="35000"/>
                </a:schemeClr>
              </a:solidFill>
            </a:endParaRPr>
          </a:p>
        </p:txBody>
      </p:sp>
    </p:spTree>
    <p:extLst>
      <p:ext uri="{BB962C8B-B14F-4D97-AF65-F5344CB8AC3E}">
        <p14:creationId xmlns:p14="http://schemas.microsoft.com/office/powerpoint/2010/main" val="823123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9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8392" y="-10896"/>
            <a:ext cx="9125608" cy="400110"/>
          </a:xfrm>
          <a:prstGeom prst="rect">
            <a:avLst/>
          </a:prstGeom>
          <a:noFill/>
        </p:spPr>
        <p:txBody>
          <a:bodyPr wrap="square" rtlCol="0">
            <a:spAutoFit/>
          </a:bodyPr>
          <a:lstStyle/>
          <a:p>
            <a:pPr algn="just"/>
            <a:r>
              <a:rPr lang="en-US" altLang="ko-KR" sz="2000" b="1" dirty="0">
                <a:solidFill>
                  <a:srgbClr val="439FC4"/>
                </a:solidFill>
                <a:latin typeface="Arial" panose="020B0604020202020204" pitchFamily="34" charset="0"/>
                <a:cs typeface="Arial" panose="020B0604020202020204" pitchFamily="34" charset="0"/>
              </a:rPr>
              <a:t>Ⅱ. </a:t>
            </a:r>
            <a:r>
              <a:rPr lang="en-US" altLang="ko-KR" sz="2000" b="1" dirty="0" smtClean="0">
                <a:solidFill>
                  <a:srgbClr val="439FC4"/>
                </a:solidFill>
                <a:latin typeface="Arial" panose="020B0604020202020204" pitchFamily="34" charset="0"/>
                <a:cs typeface="Arial" panose="020B0604020202020204" pitchFamily="34" charset="0"/>
              </a:rPr>
              <a:t>The </a:t>
            </a:r>
            <a:r>
              <a:rPr lang="en-US" altLang="ko-KR" sz="2000" b="1" dirty="0">
                <a:solidFill>
                  <a:srgbClr val="439FC4"/>
                </a:solidFill>
                <a:latin typeface="Arial" panose="020B0604020202020204" pitchFamily="34" charset="0"/>
                <a:cs typeface="Arial" panose="020B0604020202020204" pitchFamily="34" charset="0"/>
              </a:rPr>
              <a:t>4</a:t>
            </a:r>
            <a:r>
              <a:rPr lang="en-US" altLang="ko-KR" sz="2000" b="1" baseline="30000" dirty="0">
                <a:solidFill>
                  <a:srgbClr val="439FC4"/>
                </a:solidFill>
                <a:latin typeface="Arial" panose="020B0604020202020204" pitchFamily="34" charset="0"/>
                <a:cs typeface="Arial" panose="020B0604020202020204" pitchFamily="34" charset="0"/>
              </a:rPr>
              <a:t>th</a:t>
            </a:r>
            <a:r>
              <a:rPr lang="en-US" altLang="ko-KR" sz="2000" b="1" dirty="0" smtClean="0">
                <a:solidFill>
                  <a:srgbClr val="439FC4"/>
                </a:solidFill>
                <a:latin typeface="Arial" panose="020B0604020202020204" pitchFamily="34" charset="0"/>
                <a:cs typeface="Arial" panose="020B0604020202020204" pitchFamily="34" charset="0"/>
              </a:rPr>
              <a:t> </a:t>
            </a:r>
            <a:r>
              <a:rPr lang="en-US" altLang="ko-KR" sz="2000" b="1" dirty="0">
                <a:solidFill>
                  <a:srgbClr val="439FC4"/>
                </a:solidFill>
                <a:latin typeface="Arial" panose="020B0604020202020204" pitchFamily="34" charset="0"/>
                <a:cs typeface="Arial" panose="020B0604020202020204" pitchFamily="34" charset="0"/>
              </a:rPr>
              <a:t>Industrial Revolution and the </a:t>
            </a:r>
            <a:r>
              <a:rPr lang="en-US" altLang="ko-KR" sz="2000" b="1" dirty="0" smtClean="0">
                <a:solidFill>
                  <a:srgbClr val="439FC4"/>
                </a:solidFill>
                <a:latin typeface="Arial" panose="020B0604020202020204" pitchFamily="34" charset="0"/>
                <a:cs typeface="Arial" panose="020B0604020202020204" pitchFamily="34" charset="0"/>
              </a:rPr>
              <a:t>Change in </a:t>
            </a:r>
            <a:r>
              <a:rPr lang="en-US" altLang="ko-KR" sz="2000" b="1" dirty="0">
                <a:solidFill>
                  <a:srgbClr val="439FC4"/>
                </a:solidFill>
                <a:latin typeface="Arial" panose="020B0604020202020204" pitchFamily="34" charset="0"/>
                <a:cs typeface="Arial" panose="020B0604020202020204" pitchFamily="34" charset="0"/>
              </a:rPr>
              <a:t>the </a:t>
            </a:r>
            <a:r>
              <a:rPr lang="en-US" altLang="ko-KR" sz="2000" b="1" dirty="0" smtClean="0">
                <a:solidFill>
                  <a:srgbClr val="439FC4"/>
                </a:solidFill>
                <a:latin typeface="Arial" panose="020B0604020202020204" pitchFamily="34" charset="0"/>
                <a:cs typeface="Arial" panose="020B0604020202020204" pitchFamily="34" charset="0"/>
              </a:rPr>
              <a:t>Trade Environment</a:t>
            </a:r>
            <a:endParaRPr lang="ko-KR" altLang="ko-KR" sz="2000" b="1" dirty="0">
              <a:solidFill>
                <a:srgbClr val="439FC4"/>
              </a:solidFill>
              <a:latin typeface="Arial" panose="020B0604020202020204" pitchFamily="34" charset="0"/>
              <a:cs typeface="Arial" panose="020B0604020202020204" pitchFamily="34" charset="0"/>
            </a:endParaRPr>
          </a:p>
        </p:txBody>
      </p:sp>
      <p:grpSp>
        <p:nvGrpSpPr>
          <p:cNvPr id="13" name="Group 2"/>
          <p:cNvGrpSpPr/>
          <p:nvPr/>
        </p:nvGrpSpPr>
        <p:grpSpPr>
          <a:xfrm>
            <a:off x="389950" y="1376742"/>
            <a:ext cx="8424111" cy="4834234"/>
            <a:chOff x="1077651" y="3213400"/>
            <a:chExt cx="6991905" cy="1244285"/>
          </a:xfrm>
        </p:grpSpPr>
        <p:sp>
          <p:nvSpPr>
            <p:cNvPr id="15" name="Rectangle 4"/>
            <p:cNvSpPr/>
            <p:nvPr/>
          </p:nvSpPr>
          <p:spPr>
            <a:xfrm>
              <a:off x="1077651" y="3213400"/>
              <a:ext cx="6991905" cy="1244285"/>
            </a:xfrm>
            <a:prstGeom prst="rect">
              <a:avLst/>
            </a:prstGeom>
            <a:solidFill>
              <a:schemeClr val="bg1">
                <a:lumMod val="95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3"/>
            <p:cNvSpPr/>
            <p:nvPr/>
          </p:nvSpPr>
          <p:spPr>
            <a:xfrm>
              <a:off x="1077651" y="3213400"/>
              <a:ext cx="6991905" cy="97075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241482" y="644451"/>
            <a:ext cx="7497923" cy="477054"/>
          </a:xfrm>
          <a:prstGeom prst="rect">
            <a:avLst/>
          </a:prstGeom>
          <a:noFill/>
        </p:spPr>
        <p:txBody>
          <a:bodyPr wrap="square" rtlCol="0">
            <a:spAutoFit/>
          </a:bodyPr>
          <a:lstStyle/>
          <a:p>
            <a:pPr latinLnBrk="1"/>
            <a:r>
              <a:rPr lang="en-US" altLang="ko-KR" sz="2500" b="1" dirty="0">
                <a:solidFill>
                  <a:schemeClr val="tx1">
                    <a:lumMod val="65000"/>
                    <a:lumOff val="35000"/>
                  </a:schemeClr>
                </a:solidFill>
                <a:latin typeface="Arial" panose="020B0604020202020204" pitchFamily="34" charset="0"/>
                <a:cs typeface="Arial" panose="020B0604020202020204" pitchFamily="34" charset="0"/>
              </a:rPr>
              <a:t>1. The </a:t>
            </a:r>
            <a:r>
              <a:rPr lang="en-US" altLang="ko-KR" sz="2500" b="1" spc="-150" dirty="0">
                <a:solidFill>
                  <a:schemeClr val="tx1">
                    <a:lumMod val="65000"/>
                    <a:lumOff val="35000"/>
                  </a:schemeClr>
                </a:solidFill>
                <a:latin typeface="Arial"/>
                <a:cs typeface="Arial"/>
              </a:rPr>
              <a:t>4</a:t>
            </a:r>
            <a:r>
              <a:rPr lang="en-US" altLang="ko-KR" sz="2500" b="1" spc="-150" baseline="30000" dirty="0">
                <a:solidFill>
                  <a:schemeClr val="tx1">
                    <a:lumMod val="65000"/>
                    <a:lumOff val="35000"/>
                  </a:schemeClr>
                </a:solidFill>
                <a:latin typeface="Arial"/>
                <a:cs typeface="Arial"/>
              </a:rPr>
              <a:t>th</a:t>
            </a:r>
            <a:r>
              <a:rPr lang="en-US" altLang="ko-KR" sz="2500" b="1" dirty="0" smtClean="0">
                <a:solidFill>
                  <a:schemeClr val="tx1">
                    <a:lumMod val="65000"/>
                    <a:lumOff val="35000"/>
                  </a:schemeClr>
                </a:solidFill>
                <a:latin typeface="Arial" panose="020B0604020202020204" pitchFamily="34" charset="0"/>
                <a:cs typeface="Arial" panose="020B0604020202020204" pitchFamily="34" charset="0"/>
              </a:rPr>
              <a:t> </a:t>
            </a:r>
            <a:r>
              <a:rPr lang="en-US" altLang="ko-KR" sz="2500" b="1" dirty="0">
                <a:solidFill>
                  <a:schemeClr val="tx1">
                    <a:lumMod val="65000"/>
                    <a:lumOff val="35000"/>
                  </a:schemeClr>
                </a:solidFill>
                <a:latin typeface="Arial" panose="020B0604020202020204" pitchFamily="34" charset="0"/>
                <a:cs typeface="Arial" panose="020B0604020202020204" pitchFamily="34" charset="0"/>
              </a:rPr>
              <a:t>Industrial Revolution Technology</a:t>
            </a:r>
            <a:endParaRPr lang="ko-KR" altLang="ko-KR" sz="25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10"/>
          <p:cNvSpPr txBox="1"/>
          <p:nvPr/>
        </p:nvSpPr>
        <p:spPr>
          <a:xfrm>
            <a:off x="389950" y="1305341"/>
            <a:ext cx="8433540" cy="55399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ko-KR" sz="2000" b="1" dirty="0">
                <a:solidFill>
                  <a:schemeClr val="tx1">
                    <a:lumMod val="65000"/>
                    <a:lumOff val="35000"/>
                  </a:schemeClr>
                </a:solidFill>
              </a:rPr>
              <a:t>AI(Artificial intelligence) </a:t>
            </a:r>
            <a:r>
              <a:rPr lang="en-US" altLang="ko-KR" sz="2000" b="1" dirty="0" smtClean="0">
                <a:solidFill>
                  <a:schemeClr val="tx1">
                    <a:lumMod val="65000"/>
                    <a:lumOff val="35000"/>
                  </a:schemeClr>
                </a:solidFill>
              </a:rPr>
              <a:t>Technique  </a:t>
            </a:r>
            <a:endParaRPr lang="en-US" altLang="ko-KR" sz="2000" b="1" dirty="0">
              <a:solidFill>
                <a:schemeClr val="tx1">
                  <a:lumMod val="65000"/>
                  <a:lumOff val="35000"/>
                </a:schemeClr>
              </a:solidFill>
            </a:endParaRPr>
          </a:p>
        </p:txBody>
      </p:sp>
      <p:sp>
        <p:nvSpPr>
          <p:cNvPr id="4" name="Rectangle 4"/>
          <p:cNvSpPr>
            <a:spLocks noChangeArrowheads="1"/>
          </p:cNvSpPr>
          <p:nvPr/>
        </p:nvSpPr>
        <p:spPr bwMode="auto">
          <a:xfrm>
            <a:off x="1893128" y="1404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027" name="_x424493256" descr="EMB0000563c09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49" y="2502159"/>
            <a:ext cx="3916838" cy="325086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43931" y="2001007"/>
            <a:ext cx="7470510" cy="784830"/>
          </a:xfrm>
          <a:prstGeom prst="rect">
            <a:avLst/>
          </a:prstGeom>
          <a:noFill/>
        </p:spPr>
        <p:txBody>
          <a:bodyPr wrap="square" rtlCol="0">
            <a:spAutoFit/>
          </a:bodyPr>
          <a:lstStyle/>
          <a:p>
            <a:pPr>
              <a:lnSpc>
                <a:spcPct val="150000"/>
              </a:lnSpc>
            </a:pPr>
            <a:r>
              <a:rPr lang="en-US" altLang="ko-KR" sz="1500" b="1" dirty="0" smtClean="0">
                <a:solidFill>
                  <a:srgbClr val="439FC4"/>
                </a:solidFill>
              </a:rPr>
              <a:t>[Figure] Google's </a:t>
            </a:r>
            <a:r>
              <a:rPr lang="en-US" altLang="ko-KR" sz="1500" b="1" dirty="0">
                <a:solidFill>
                  <a:srgbClr val="439FC4"/>
                </a:solidFill>
              </a:rPr>
              <a:t>Global Fishing </a:t>
            </a:r>
            <a:r>
              <a:rPr lang="en-US" altLang="ko-KR" sz="1500" b="1" dirty="0" smtClean="0">
                <a:solidFill>
                  <a:srgbClr val="439FC4"/>
                </a:solidFill>
              </a:rPr>
              <a:t>Watch                                        [</a:t>
            </a:r>
            <a:r>
              <a:rPr lang="en-US" altLang="ko-KR" sz="1500" b="1" dirty="0">
                <a:solidFill>
                  <a:srgbClr val="439FC4"/>
                </a:solidFill>
              </a:rPr>
              <a:t>Figure] Techniques of AI</a:t>
            </a:r>
          </a:p>
          <a:p>
            <a:pPr>
              <a:lnSpc>
                <a:spcPct val="150000"/>
              </a:lnSpc>
            </a:pPr>
            <a:endParaRPr lang="en-US" altLang="ko-KR" sz="1500" b="1" dirty="0">
              <a:solidFill>
                <a:srgbClr val="439FC4"/>
              </a:solidFill>
            </a:endParaRPr>
          </a:p>
        </p:txBody>
      </p:sp>
      <p:pic>
        <p:nvPicPr>
          <p:cNvPr id="8" name="그림 7"/>
          <p:cNvPicPr>
            <a:picLocks noChangeAspect="1"/>
          </p:cNvPicPr>
          <p:nvPr/>
        </p:nvPicPr>
        <p:blipFill>
          <a:blip r:embed="rId4"/>
          <a:stretch>
            <a:fillRect/>
          </a:stretch>
        </p:blipFill>
        <p:spPr>
          <a:xfrm>
            <a:off x="4696905" y="2488187"/>
            <a:ext cx="3916838" cy="3253518"/>
          </a:xfrm>
          <a:prstGeom prst="rect">
            <a:avLst/>
          </a:prstGeom>
        </p:spPr>
      </p:pic>
    </p:spTree>
    <p:extLst>
      <p:ext uri="{BB962C8B-B14F-4D97-AF65-F5344CB8AC3E}">
        <p14:creationId xmlns:p14="http://schemas.microsoft.com/office/powerpoint/2010/main" val="2019168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9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8392" y="-10896"/>
            <a:ext cx="9125608" cy="400110"/>
          </a:xfrm>
          <a:prstGeom prst="rect">
            <a:avLst/>
          </a:prstGeom>
          <a:noFill/>
        </p:spPr>
        <p:txBody>
          <a:bodyPr wrap="square" rtlCol="0">
            <a:spAutoFit/>
          </a:bodyPr>
          <a:lstStyle/>
          <a:p>
            <a:pPr algn="just"/>
            <a:r>
              <a:rPr lang="en-US" altLang="ko-KR" sz="2000" b="1" dirty="0">
                <a:solidFill>
                  <a:srgbClr val="439FC4"/>
                </a:solidFill>
                <a:latin typeface="Arial" panose="020B0604020202020204" pitchFamily="34" charset="0"/>
                <a:cs typeface="Arial" panose="020B0604020202020204" pitchFamily="34" charset="0"/>
              </a:rPr>
              <a:t>Ⅱ. </a:t>
            </a:r>
            <a:r>
              <a:rPr lang="en-US" altLang="ko-KR" sz="2000" b="1" dirty="0" smtClean="0">
                <a:solidFill>
                  <a:srgbClr val="439FC4"/>
                </a:solidFill>
                <a:latin typeface="Arial" panose="020B0604020202020204" pitchFamily="34" charset="0"/>
                <a:cs typeface="Arial" panose="020B0604020202020204" pitchFamily="34" charset="0"/>
              </a:rPr>
              <a:t>The </a:t>
            </a:r>
            <a:r>
              <a:rPr lang="en-US" altLang="ko-KR" sz="2000" b="1" dirty="0">
                <a:solidFill>
                  <a:srgbClr val="439FC4"/>
                </a:solidFill>
                <a:latin typeface="Arial" panose="020B0604020202020204" pitchFamily="34" charset="0"/>
                <a:cs typeface="Arial" panose="020B0604020202020204" pitchFamily="34" charset="0"/>
              </a:rPr>
              <a:t>4</a:t>
            </a:r>
            <a:r>
              <a:rPr lang="en-US" altLang="ko-KR" sz="2000" b="1" baseline="30000" dirty="0">
                <a:solidFill>
                  <a:srgbClr val="439FC4"/>
                </a:solidFill>
                <a:latin typeface="Arial" panose="020B0604020202020204" pitchFamily="34" charset="0"/>
                <a:cs typeface="Arial" panose="020B0604020202020204" pitchFamily="34" charset="0"/>
              </a:rPr>
              <a:t>th</a:t>
            </a:r>
            <a:r>
              <a:rPr lang="en-US" altLang="ko-KR" sz="2000" b="1" dirty="0" smtClean="0">
                <a:solidFill>
                  <a:srgbClr val="439FC4"/>
                </a:solidFill>
                <a:latin typeface="Arial" panose="020B0604020202020204" pitchFamily="34" charset="0"/>
                <a:cs typeface="Arial" panose="020B0604020202020204" pitchFamily="34" charset="0"/>
              </a:rPr>
              <a:t> </a:t>
            </a:r>
            <a:r>
              <a:rPr lang="en-US" altLang="ko-KR" sz="2000" b="1" dirty="0">
                <a:solidFill>
                  <a:srgbClr val="439FC4"/>
                </a:solidFill>
                <a:latin typeface="Arial" panose="020B0604020202020204" pitchFamily="34" charset="0"/>
                <a:cs typeface="Arial" panose="020B0604020202020204" pitchFamily="34" charset="0"/>
              </a:rPr>
              <a:t>Industrial Revolution and the </a:t>
            </a:r>
            <a:r>
              <a:rPr lang="en-US" altLang="ko-KR" sz="2000" b="1" dirty="0" smtClean="0">
                <a:solidFill>
                  <a:srgbClr val="439FC4"/>
                </a:solidFill>
                <a:latin typeface="Arial" panose="020B0604020202020204" pitchFamily="34" charset="0"/>
                <a:cs typeface="Arial" panose="020B0604020202020204" pitchFamily="34" charset="0"/>
              </a:rPr>
              <a:t>Change in </a:t>
            </a:r>
            <a:r>
              <a:rPr lang="en-US" altLang="ko-KR" sz="2000" b="1" dirty="0">
                <a:solidFill>
                  <a:srgbClr val="439FC4"/>
                </a:solidFill>
                <a:latin typeface="Arial" panose="020B0604020202020204" pitchFamily="34" charset="0"/>
                <a:cs typeface="Arial" panose="020B0604020202020204" pitchFamily="34" charset="0"/>
              </a:rPr>
              <a:t>the </a:t>
            </a:r>
            <a:r>
              <a:rPr lang="en-US" altLang="ko-KR" sz="2000" b="1" dirty="0" smtClean="0">
                <a:solidFill>
                  <a:srgbClr val="439FC4"/>
                </a:solidFill>
                <a:latin typeface="Arial" panose="020B0604020202020204" pitchFamily="34" charset="0"/>
                <a:cs typeface="Arial" panose="020B0604020202020204" pitchFamily="34" charset="0"/>
              </a:rPr>
              <a:t>Trade Environment</a:t>
            </a:r>
            <a:endParaRPr lang="ko-KR" altLang="ko-KR" sz="2000" b="1" dirty="0">
              <a:solidFill>
                <a:srgbClr val="439FC4"/>
              </a:solidFill>
              <a:latin typeface="Arial" panose="020B0604020202020204" pitchFamily="34" charset="0"/>
              <a:cs typeface="Arial" panose="020B0604020202020204" pitchFamily="34" charset="0"/>
            </a:endParaRPr>
          </a:p>
        </p:txBody>
      </p:sp>
      <p:grpSp>
        <p:nvGrpSpPr>
          <p:cNvPr id="13" name="Group 2"/>
          <p:cNvGrpSpPr/>
          <p:nvPr/>
        </p:nvGrpSpPr>
        <p:grpSpPr>
          <a:xfrm>
            <a:off x="199365" y="1046375"/>
            <a:ext cx="8424111" cy="5693790"/>
            <a:chOff x="1077651" y="3213400"/>
            <a:chExt cx="6991905" cy="1244285"/>
          </a:xfrm>
        </p:grpSpPr>
        <p:sp>
          <p:nvSpPr>
            <p:cNvPr id="15" name="Rectangle 4"/>
            <p:cNvSpPr/>
            <p:nvPr/>
          </p:nvSpPr>
          <p:spPr>
            <a:xfrm>
              <a:off x="1077651" y="3213400"/>
              <a:ext cx="6991905" cy="1244285"/>
            </a:xfrm>
            <a:prstGeom prst="rect">
              <a:avLst/>
            </a:prstGeom>
            <a:solidFill>
              <a:schemeClr val="bg1">
                <a:lumMod val="95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3"/>
            <p:cNvSpPr/>
            <p:nvPr/>
          </p:nvSpPr>
          <p:spPr>
            <a:xfrm>
              <a:off x="1077651" y="3213400"/>
              <a:ext cx="6991905" cy="97075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248548" y="537751"/>
            <a:ext cx="7497923" cy="477054"/>
          </a:xfrm>
          <a:prstGeom prst="rect">
            <a:avLst/>
          </a:prstGeom>
          <a:noFill/>
        </p:spPr>
        <p:txBody>
          <a:bodyPr wrap="square" rtlCol="0">
            <a:spAutoFit/>
          </a:bodyPr>
          <a:lstStyle/>
          <a:p>
            <a:pPr latinLnBrk="1"/>
            <a:r>
              <a:rPr lang="en-US" altLang="ko-KR" sz="2500" b="1" dirty="0" smtClean="0">
                <a:solidFill>
                  <a:schemeClr val="tx1">
                    <a:lumMod val="65000"/>
                    <a:lumOff val="35000"/>
                  </a:schemeClr>
                </a:solidFill>
                <a:latin typeface="Arial" panose="020B0604020202020204" pitchFamily="34" charset="0"/>
                <a:cs typeface="Arial" panose="020B0604020202020204" pitchFamily="34" charset="0"/>
              </a:rPr>
              <a:t>2. Change in the Trade Environment</a:t>
            </a:r>
            <a:endParaRPr lang="ko-KR" altLang="ko-KR" sz="25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그림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706" y="1553256"/>
            <a:ext cx="7904989" cy="3172829"/>
          </a:xfrm>
          <a:prstGeom prst="rect">
            <a:avLst/>
          </a:prstGeom>
        </p:spPr>
      </p:pic>
      <p:sp>
        <p:nvSpPr>
          <p:cNvPr id="16" name="TextBox 15"/>
          <p:cNvSpPr txBox="1"/>
          <p:nvPr/>
        </p:nvSpPr>
        <p:spPr>
          <a:xfrm>
            <a:off x="2672731" y="1210854"/>
            <a:ext cx="7470510" cy="684803"/>
          </a:xfrm>
          <a:prstGeom prst="rect">
            <a:avLst/>
          </a:prstGeom>
          <a:noFill/>
        </p:spPr>
        <p:txBody>
          <a:bodyPr wrap="square" rtlCol="0">
            <a:spAutoFit/>
          </a:bodyPr>
          <a:lstStyle/>
          <a:p>
            <a:r>
              <a:rPr lang="en-US" altLang="ko-KR" sz="1500" b="1" dirty="0" smtClean="0">
                <a:solidFill>
                  <a:srgbClr val="439FC4"/>
                </a:solidFill>
                <a:latin typeface="+mj-lt"/>
              </a:rPr>
              <a:t>[Figure] </a:t>
            </a:r>
            <a:r>
              <a:rPr lang="en-US" altLang="ko-KR" sz="1600" b="1" dirty="0" err="1" smtClean="0">
                <a:latin typeface="+mj-lt"/>
              </a:rPr>
              <a:t>Tradelens</a:t>
            </a:r>
            <a:r>
              <a:rPr lang="en-US" altLang="ko-KR" sz="1600" b="1" dirty="0" smtClean="0">
                <a:latin typeface="+mj-lt"/>
              </a:rPr>
              <a:t> </a:t>
            </a:r>
            <a:r>
              <a:rPr lang="en-US" altLang="ko-KR" sz="1600" dirty="0" smtClean="0">
                <a:latin typeface="+mj-lt"/>
              </a:rPr>
              <a:t>between </a:t>
            </a:r>
            <a:r>
              <a:rPr lang="en-US" altLang="ko-KR" sz="1600" dirty="0">
                <a:latin typeface="+mj-lt"/>
              </a:rPr>
              <a:t>IBM and </a:t>
            </a:r>
            <a:r>
              <a:rPr lang="en-US" altLang="ko-KR" sz="1600" dirty="0" smtClean="0">
                <a:latin typeface="+mj-lt"/>
              </a:rPr>
              <a:t>MERSK</a:t>
            </a:r>
            <a:r>
              <a:rPr lang="en-US" altLang="ko-KR" sz="1600" b="1" dirty="0" smtClean="0">
                <a:latin typeface="+mj-lt"/>
              </a:rPr>
              <a:t> </a:t>
            </a:r>
            <a:endParaRPr lang="en-US" altLang="ko-KR" sz="1600" b="1" dirty="0">
              <a:latin typeface="+mj-lt"/>
            </a:endParaRPr>
          </a:p>
          <a:p>
            <a:pPr>
              <a:lnSpc>
                <a:spcPct val="150000"/>
              </a:lnSpc>
            </a:pPr>
            <a:endParaRPr lang="en-US" altLang="ko-KR" sz="1500" b="1" dirty="0">
              <a:solidFill>
                <a:srgbClr val="439FC4"/>
              </a:solidFill>
            </a:endParaRPr>
          </a:p>
        </p:txBody>
      </p:sp>
      <p:sp>
        <p:nvSpPr>
          <p:cNvPr id="3" name="직사각형 2"/>
          <p:cNvSpPr/>
          <p:nvPr/>
        </p:nvSpPr>
        <p:spPr>
          <a:xfrm>
            <a:off x="520523" y="4789225"/>
            <a:ext cx="8102953" cy="1492716"/>
          </a:xfrm>
          <a:prstGeom prst="rect">
            <a:avLst/>
          </a:prstGeom>
        </p:spPr>
        <p:txBody>
          <a:bodyPr wrap="square">
            <a:spAutoFit/>
          </a:bodyPr>
          <a:lstStyle/>
          <a:p>
            <a:pPr marL="285750" indent="-285750">
              <a:buFont typeface="Arial" panose="020B0604020202020204" pitchFamily="34" charset="0"/>
              <a:buChar char="•"/>
            </a:pPr>
            <a:r>
              <a:rPr lang="en-US" altLang="ko-KR" sz="1300" b="1" dirty="0" err="1">
                <a:solidFill>
                  <a:schemeClr val="tx1">
                    <a:lumMod val="65000"/>
                    <a:lumOff val="35000"/>
                  </a:schemeClr>
                </a:solidFill>
                <a:latin typeface="Arial" panose="020B0604020202020204" pitchFamily="34" charset="0"/>
                <a:cs typeface="Arial" panose="020B0604020202020204" pitchFamily="34" charset="0"/>
              </a:rPr>
              <a:t>Tradelens</a:t>
            </a:r>
            <a:r>
              <a:rPr lang="en-US" altLang="ko-KR" sz="1300" b="1" dirty="0">
                <a:solidFill>
                  <a:schemeClr val="tx1">
                    <a:lumMod val="65000"/>
                    <a:lumOff val="35000"/>
                  </a:schemeClr>
                </a:solidFill>
                <a:latin typeface="Arial" panose="020B0604020202020204" pitchFamily="34" charset="0"/>
                <a:cs typeface="Arial" panose="020B0604020202020204" pitchFamily="34" charset="0"/>
              </a:rPr>
              <a:t> solution to help manage and track goods and the paper trail of millions of shipping containers by digitizing the supply chain process to enhance transparency and</a:t>
            </a:r>
          </a:p>
          <a:p>
            <a:pPr marL="285750" indent="-285750">
              <a:buFont typeface="Arial" panose="020B0604020202020204" pitchFamily="34" charset="0"/>
              <a:buChar char="•"/>
            </a:pPr>
            <a:r>
              <a:rPr lang="en-US" altLang="ko-KR" sz="1300" b="1" dirty="0">
                <a:solidFill>
                  <a:schemeClr val="tx1">
                    <a:lumMod val="65000"/>
                    <a:lumOff val="35000"/>
                  </a:schemeClr>
                </a:solidFill>
                <a:latin typeface="Arial" panose="020B0604020202020204" pitchFamily="34" charset="0"/>
                <a:cs typeface="Arial" panose="020B0604020202020204" pitchFamily="34" charset="0"/>
              </a:rPr>
              <a:t>the highly secure sharing of information among partners – shippers, freight forwarders, ocean carriers, customs authorities, and ports. </a:t>
            </a:r>
          </a:p>
          <a:p>
            <a:endParaRPr lang="en-US" altLang="ko-KR" sz="1300" b="1" dirty="0" smtClean="0">
              <a:solidFill>
                <a:schemeClr val="tx1">
                  <a:lumMod val="65000"/>
                  <a:lumOff val="35000"/>
                </a:schemeClr>
              </a:solidFill>
              <a:latin typeface="Arial" panose="020B0604020202020204" pitchFamily="34" charset="0"/>
              <a:cs typeface="Arial" panose="020B0604020202020204" pitchFamily="34" charset="0"/>
            </a:endParaRPr>
          </a:p>
          <a:p>
            <a:r>
              <a:rPr lang="en-US" altLang="ko-KR" sz="1300" b="1" dirty="0" smtClean="0">
                <a:solidFill>
                  <a:schemeClr val="tx1">
                    <a:lumMod val="65000"/>
                    <a:lumOff val="35000"/>
                  </a:schemeClr>
                </a:solidFill>
                <a:latin typeface="Arial" panose="020B0604020202020204" pitchFamily="34" charset="0"/>
                <a:cs typeface="Arial" panose="020B0604020202020204" pitchFamily="34" charset="0"/>
              </a:rPr>
              <a:t>The </a:t>
            </a:r>
            <a:r>
              <a:rPr lang="en-US" altLang="ko-KR" sz="1300" b="1" dirty="0">
                <a:solidFill>
                  <a:schemeClr val="tx1">
                    <a:lumMod val="65000"/>
                    <a:lumOff val="35000"/>
                  </a:schemeClr>
                </a:solidFill>
                <a:latin typeface="Arial" panose="020B0604020202020204" pitchFamily="34" charset="0"/>
                <a:cs typeface="Arial" panose="020B0604020202020204" pitchFamily="34" charset="0"/>
              </a:rPr>
              <a:t>solution, which is expected to be a has the potential to save the global economy billions </a:t>
            </a:r>
            <a:r>
              <a:rPr lang="en-US" altLang="ko-KR" sz="1300" b="1" dirty="0" smtClean="0">
                <a:solidFill>
                  <a:schemeClr val="tx1">
                    <a:lumMod val="65000"/>
                    <a:lumOff val="35000"/>
                  </a:schemeClr>
                </a:solidFill>
                <a:latin typeface="Arial" panose="020B0604020202020204" pitchFamily="34" charset="0"/>
                <a:cs typeface="Arial" panose="020B0604020202020204" pitchFamily="34" charset="0"/>
              </a:rPr>
              <a:t>of dollars</a:t>
            </a:r>
            <a:endParaRPr lang="ko-KR" altLang="en-US" sz="13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885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9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8392" y="-10896"/>
            <a:ext cx="9125608" cy="400110"/>
          </a:xfrm>
          <a:prstGeom prst="rect">
            <a:avLst/>
          </a:prstGeom>
          <a:noFill/>
        </p:spPr>
        <p:txBody>
          <a:bodyPr wrap="square" rtlCol="0">
            <a:spAutoFit/>
          </a:bodyPr>
          <a:lstStyle/>
          <a:p>
            <a:pPr algn="just"/>
            <a:r>
              <a:rPr lang="en-US" altLang="ko-KR" sz="2000" b="1" dirty="0">
                <a:solidFill>
                  <a:srgbClr val="439FC4"/>
                </a:solidFill>
                <a:latin typeface="Arial" panose="020B0604020202020204" pitchFamily="34" charset="0"/>
                <a:cs typeface="Arial" panose="020B0604020202020204" pitchFamily="34" charset="0"/>
              </a:rPr>
              <a:t>Ⅱ. </a:t>
            </a:r>
            <a:r>
              <a:rPr lang="en-US" altLang="ko-KR" sz="2000" b="1" dirty="0" smtClean="0">
                <a:solidFill>
                  <a:srgbClr val="439FC4"/>
                </a:solidFill>
                <a:latin typeface="Arial" panose="020B0604020202020204" pitchFamily="34" charset="0"/>
                <a:cs typeface="Arial" panose="020B0604020202020204" pitchFamily="34" charset="0"/>
              </a:rPr>
              <a:t>The </a:t>
            </a:r>
            <a:r>
              <a:rPr lang="en-US" altLang="ko-KR" sz="2000" b="1" dirty="0">
                <a:solidFill>
                  <a:srgbClr val="439FC4"/>
                </a:solidFill>
                <a:latin typeface="Arial" panose="020B0604020202020204" pitchFamily="34" charset="0"/>
                <a:cs typeface="Arial" panose="020B0604020202020204" pitchFamily="34" charset="0"/>
              </a:rPr>
              <a:t>4</a:t>
            </a:r>
            <a:r>
              <a:rPr lang="en-US" altLang="ko-KR" sz="2000" b="1" baseline="30000" dirty="0">
                <a:solidFill>
                  <a:srgbClr val="439FC4"/>
                </a:solidFill>
                <a:latin typeface="Arial" panose="020B0604020202020204" pitchFamily="34" charset="0"/>
                <a:cs typeface="Arial" panose="020B0604020202020204" pitchFamily="34" charset="0"/>
              </a:rPr>
              <a:t>th</a:t>
            </a:r>
            <a:r>
              <a:rPr lang="en-US" altLang="ko-KR" sz="2000" b="1" dirty="0" smtClean="0">
                <a:solidFill>
                  <a:srgbClr val="439FC4"/>
                </a:solidFill>
                <a:latin typeface="Arial" panose="020B0604020202020204" pitchFamily="34" charset="0"/>
                <a:cs typeface="Arial" panose="020B0604020202020204" pitchFamily="34" charset="0"/>
              </a:rPr>
              <a:t> </a:t>
            </a:r>
            <a:r>
              <a:rPr lang="en-US" altLang="ko-KR" sz="2000" b="1" dirty="0">
                <a:solidFill>
                  <a:srgbClr val="439FC4"/>
                </a:solidFill>
                <a:latin typeface="Arial" panose="020B0604020202020204" pitchFamily="34" charset="0"/>
                <a:cs typeface="Arial" panose="020B0604020202020204" pitchFamily="34" charset="0"/>
              </a:rPr>
              <a:t>Industrial Revolution and the </a:t>
            </a:r>
            <a:r>
              <a:rPr lang="en-US" altLang="ko-KR" sz="2000" b="1" dirty="0" smtClean="0">
                <a:solidFill>
                  <a:srgbClr val="439FC4"/>
                </a:solidFill>
                <a:latin typeface="Arial" panose="020B0604020202020204" pitchFamily="34" charset="0"/>
                <a:cs typeface="Arial" panose="020B0604020202020204" pitchFamily="34" charset="0"/>
              </a:rPr>
              <a:t>Change in </a:t>
            </a:r>
            <a:r>
              <a:rPr lang="en-US" altLang="ko-KR" sz="2000" b="1" dirty="0">
                <a:solidFill>
                  <a:srgbClr val="439FC4"/>
                </a:solidFill>
                <a:latin typeface="Arial" panose="020B0604020202020204" pitchFamily="34" charset="0"/>
                <a:cs typeface="Arial" panose="020B0604020202020204" pitchFamily="34" charset="0"/>
              </a:rPr>
              <a:t>the </a:t>
            </a:r>
            <a:r>
              <a:rPr lang="en-US" altLang="ko-KR" sz="2000" b="1" dirty="0" smtClean="0">
                <a:solidFill>
                  <a:srgbClr val="439FC4"/>
                </a:solidFill>
                <a:latin typeface="Arial" panose="020B0604020202020204" pitchFamily="34" charset="0"/>
                <a:cs typeface="Arial" panose="020B0604020202020204" pitchFamily="34" charset="0"/>
              </a:rPr>
              <a:t>Trade Environment</a:t>
            </a:r>
            <a:endParaRPr lang="ko-KR" altLang="ko-KR" sz="2000" b="1" dirty="0">
              <a:solidFill>
                <a:srgbClr val="439FC4"/>
              </a:solidFill>
              <a:latin typeface="Arial" panose="020B0604020202020204" pitchFamily="34" charset="0"/>
              <a:cs typeface="Arial" panose="020B0604020202020204" pitchFamily="34" charset="0"/>
            </a:endParaRPr>
          </a:p>
        </p:txBody>
      </p:sp>
      <p:grpSp>
        <p:nvGrpSpPr>
          <p:cNvPr id="13" name="Group 2"/>
          <p:cNvGrpSpPr/>
          <p:nvPr/>
        </p:nvGrpSpPr>
        <p:grpSpPr>
          <a:xfrm>
            <a:off x="389950" y="1376742"/>
            <a:ext cx="8424111" cy="4834234"/>
            <a:chOff x="1077651" y="3213400"/>
            <a:chExt cx="6991905" cy="1244285"/>
          </a:xfrm>
        </p:grpSpPr>
        <p:sp>
          <p:nvSpPr>
            <p:cNvPr id="15" name="Rectangle 4"/>
            <p:cNvSpPr/>
            <p:nvPr/>
          </p:nvSpPr>
          <p:spPr>
            <a:xfrm>
              <a:off x="1077651" y="3213400"/>
              <a:ext cx="6991905" cy="1244285"/>
            </a:xfrm>
            <a:prstGeom prst="rect">
              <a:avLst/>
            </a:prstGeom>
            <a:solidFill>
              <a:schemeClr val="bg1">
                <a:lumMod val="95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3"/>
            <p:cNvSpPr/>
            <p:nvPr/>
          </p:nvSpPr>
          <p:spPr>
            <a:xfrm>
              <a:off x="1077651" y="3213400"/>
              <a:ext cx="6991905" cy="97075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389950" y="1522159"/>
            <a:ext cx="8254430" cy="413190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ko-KR" sz="1500" b="1" dirty="0">
                <a:latin typeface="Arial" panose="020B0604020202020204" pitchFamily="34" charset="0"/>
                <a:cs typeface="Arial" panose="020B0604020202020204" pitchFamily="34" charset="0"/>
              </a:rPr>
              <a:t>When combined with other advanced technologies, such as the internet of  </a:t>
            </a:r>
            <a:r>
              <a:rPr lang="en-US" altLang="ko-KR" sz="1500" b="1" dirty="0" smtClean="0">
                <a:latin typeface="Arial" panose="020B0604020202020204" pitchFamily="34" charset="0"/>
                <a:cs typeface="Arial" panose="020B0604020202020204" pitchFamily="34" charset="0"/>
              </a:rPr>
              <a:t>things </a:t>
            </a:r>
            <a:r>
              <a:rPr lang="en-US" altLang="ko-KR" sz="1500" b="1" dirty="0">
                <a:latin typeface="Arial" panose="020B0604020202020204" pitchFamily="34" charset="0"/>
                <a:cs typeface="Arial" panose="020B0604020202020204" pitchFamily="34" charset="0"/>
              </a:rPr>
              <a:t>(</a:t>
            </a:r>
            <a:r>
              <a:rPr lang="en-US" altLang="ko-KR" sz="1500" b="1" dirty="0" err="1">
                <a:latin typeface="Arial" panose="020B0604020202020204" pitchFamily="34" charset="0"/>
                <a:cs typeface="Arial" panose="020B0604020202020204" pitchFamily="34" charset="0"/>
              </a:rPr>
              <a:t>IoT</a:t>
            </a:r>
            <a:r>
              <a:rPr lang="en-US" altLang="ko-KR" sz="1500" b="1" dirty="0">
                <a:latin typeface="Arial" panose="020B0604020202020204" pitchFamily="34" charset="0"/>
                <a:cs typeface="Arial" panose="020B0604020202020204" pitchFamily="34" charset="0"/>
              </a:rPr>
              <a:t>) </a:t>
            </a:r>
            <a:r>
              <a:rPr lang="en-US" altLang="ko-KR" sz="1500" b="1" dirty="0" smtClean="0">
                <a:latin typeface="Arial" panose="020B0604020202020204" pitchFamily="34" charset="0"/>
                <a:cs typeface="Arial" panose="020B0604020202020204" pitchFamily="34" charset="0"/>
              </a:rPr>
              <a:t>and artificial </a:t>
            </a:r>
            <a:r>
              <a:rPr lang="en-US" altLang="ko-KR" sz="1500" b="1" dirty="0">
                <a:latin typeface="Arial" panose="020B0604020202020204" pitchFamily="34" charset="0"/>
                <a:cs typeface="Arial" panose="020B0604020202020204" pitchFamily="34" charset="0"/>
              </a:rPr>
              <a:t>intelligence, </a:t>
            </a:r>
            <a:r>
              <a:rPr lang="en-US" altLang="ko-KR" sz="1500" b="1" dirty="0" err="1">
                <a:latin typeface="Arial" panose="020B0604020202020204" pitchFamily="34" charset="0"/>
                <a:cs typeface="Arial" panose="020B0604020202020204" pitchFamily="34" charset="0"/>
              </a:rPr>
              <a:t>blockchain</a:t>
            </a:r>
            <a:r>
              <a:rPr lang="en-US" altLang="ko-KR" sz="1500" b="1" dirty="0">
                <a:latin typeface="Arial" panose="020B0604020202020204" pitchFamily="34" charset="0"/>
                <a:cs typeface="Arial" panose="020B0604020202020204" pitchFamily="34" charset="0"/>
              </a:rPr>
              <a:t> unfold their full potential </a:t>
            </a:r>
          </a:p>
          <a:p>
            <a:pPr>
              <a:lnSpc>
                <a:spcPct val="150000"/>
              </a:lnSpc>
            </a:pPr>
            <a:endParaRPr lang="en-US" altLang="ko-KR" sz="2000" b="1" dirty="0" smtClean="0"/>
          </a:p>
          <a:p>
            <a:pPr>
              <a:lnSpc>
                <a:spcPct val="150000"/>
              </a:lnSpc>
            </a:pPr>
            <a:r>
              <a:rPr lang="en-US" altLang="ko-KR" sz="2000" b="1" dirty="0" smtClean="0"/>
              <a:t>Smart </a:t>
            </a:r>
            <a:r>
              <a:rPr lang="en-US" altLang="ko-KR" sz="2000" b="1" dirty="0"/>
              <a:t>contracts and </a:t>
            </a:r>
            <a:r>
              <a:rPr lang="en-US" altLang="ko-KR" sz="2000" b="1" dirty="0" smtClean="0"/>
              <a:t>e-wallets</a:t>
            </a:r>
          </a:p>
          <a:p>
            <a:pPr>
              <a:lnSpc>
                <a:spcPct val="150000"/>
              </a:lnSpc>
            </a:pPr>
            <a:r>
              <a:rPr lang="en-US" altLang="ko-KR" sz="2000" dirty="0" smtClean="0"/>
              <a:t> </a:t>
            </a:r>
            <a:r>
              <a:rPr lang="en-US" altLang="ko-KR" sz="1700" dirty="0" smtClean="0"/>
              <a:t>- </a:t>
            </a:r>
            <a:r>
              <a:rPr lang="en-US" altLang="ko-KR" sz="2000" b="1" dirty="0" smtClean="0"/>
              <a:t>Paperless </a:t>
            </a:r>
            <a:r>
              <a:rPr lang="en-US" altLang="ko-KR" sz="2000" b="1" dirty="0"/>
              <a:t>and high </a:t>
            </a:r>
            <a:r>
              <a:rPr lang="en-US" altLang="ko-KR" sz="2000" b="1" dirty="0" smtClean="0"/>
              <a:t>speed</a:t>
            </a:r>
          </a:p>
          <a:p>
            <a:pPr>
              <a:lnSpc>
                <a:spcPct val="150000"/>
              </a:lnSpc>
            </a:pPr>
            <a:r>
              <a:rPr lang="en-US" altLang="ko-KR" sz="1700" b="1" dirty="0" smtClean="0"/>
              <a:t> </a:t>
            </a:r>
            <a:r>
              <a:rPr lang="en-US" altLang="ko-KR" sz="1700" dirty="0" smtClean="0"/>
              <a:t>-</a:t>
            </a:r>
            <a:r>
              <a:rPr lang="en-US" altLang="ko-KR" sz="1700" b="1" dirty="0" smtClean="0"/>
              <a:t>  </a:t>
            </a:r>
            <a:r>
              <a:rPr lang="en-US" altLang="ko-KR" sz="1700" dirty="0" smtClean="0"/>
              <a:t>Putting </a:t>
            </a:r>
            <a:r>
              <a:rPr lang="en-US" altLang="ko-KR" sz="1700" dirty="0"/>
              <a:t>documents on the </a:t>
            </a:r>
            <a:r>
              <a:rPr lang="en-US" altLang="ko-KR" sz="1700" dirty="0" err="1"/>
              <a:t>blockchain</a:t>
            </a:r>
            <a:r>
              <a:rPr lang="en-US" altLang="ko-KR" sz="1700" dirty="0"/>
              <a:t> brings significant </a:t>
            </a:r>
            <a:r>
              <a:rPr lang="en-US" altLang="ko-KR" sz="1700" dirty="0" smtClean="0"/>
              <a:t>advantages</a:t>
            </a:r>
          </a:p>
          <a:p>
            <a:pPr>
              <a:lnSpc>
                <a:spcPct val="150000"/>
              </a:lnSpc>
            </a:pPr>
            <a:r>
              <a:rPr lang="en-US" altLang="ko-KR" sz="1700" dirty="0"/>
              <a:t> </a:t>
            </a:r>
            <a:r>
              <a:rPr lang="en-US" altLang="ko-KR" sz="1700" dirty="0" smtClean="0"/>
              <a:t>-  Maersk </a:t>
            </a:r>
            <a:r>
              <a:rPr lang="en-US" altLang="ko-KR" sz="1700" dirty="0"/>
              <a:t>has been participating in a proof of concept, with </a:t>
            </a:r>
            <a:r>
              <a:rPr lang="en-US" altLang="ko-KR" sz="1700" dirty="0" err="1" smtClean="0"/>
              <a:t>blockchain</a:t>
            </a:r>
            <a:r>
              <a:rPr lang="en-US" altLang="ko-KR" sz="1700" dirty="0" smtClean="0"/>
              <a:t> expertise from </a:t>
            </a:r>
            <a:r>
              <a:rPr lang="en-US" altLang="ko-KR" sz="1700" dirty="0"/>
              <a:t>the </a:t>
            </a:r>
            <a:r>
              <a:rPr lang="en-US" altLang="ko-KR" sz="1700" dirty="0" smtClean="0"/>
              <a:t>IT</a:t>
            </a:r>
          </a:p>
          <a:p>
            <a:pPr>
              <a:lnSpc>
                <a:spcPct val="150000"/>
              </a:lnSpc>
            </a:pPr>
            <a:r>
              <a:rPr lang="en-US" altLang="ko-KR" sz="1700" dirty="0"/>
              <a:t> </a:t>
            </a:r>
            <a:r>
              <a:rPr lang="en-US" altLang="ko-KR" sz="1700" dirty="0" smtClean="0"/>
              <a:t>   </a:t>
            </a:r>
            <a:r>
              <a:rPr lang="en-US" altLang="ko-KR" sz="1700" dirty="0"/>
              <a:t>University of Copenhagen, to digitize </a:t>
            </a:r>
            <a:r>
              <a:rPr lang="en-US" altLang="ko-KR" sz="1700" dirty="0" smtClean="0"/>
              <a:t>the bill of lading  </a:t>
            </a:r>
          </a:p>
          <a:p>
            <a:pPr>
              <a:lnSpc>
                <a:spcPct val="150000"/>
              </a:lnSpc>
            </a:pPr>
            <a:r>
              <a:rPr lang="en-US" altLang="ko-KR" sz="1700" dirty="0"/>
              <a:t> </a:t>
            </a:r>
            <a:r>
              <a:rPr lang="en-US" altLang="ko-KR" sz="1700" dirty="0" smtClean="0"/>
              <a:t> - Eliminating </a:t>
            </a:r>
            <a:r>
              <a:rPr lang="en-US" altLang="ko-KR" sz="1700" dirty="0"/>
              <a:t>piles of papers speeds up processing and reduces costs and risks</a:t>
            </a:r>
            <a:endParaRPr lang="en-US" altLang="ko-KR" sz="1700" b="1" dirty="0">
              <a:solidFill>
                <a:srgbClr val="FFC000"/>
              </a:solidFill>
            </a:endParaRPr>
          </a:p>
        </p:txBody>
      </p:sp>
      <p:sp>
        <p:nvSpPr>
          <p:cNvPr id="10" name="TextBox 9"/>
          <p:cNvSpPr txBox="1"/>
          <p:nvPr/>
        </p:nvSpPr>
        <p:spPr>
          <a:xfrm>
            <a:off x="241482" y="644451"/>
            <a:ext cx="7497923" cy="477054"/>
          </a:xfrm>
          <a:prstGeom prst="rect">
            <a:avLst/>
          </a:prstGeom>
          <a:noFill/>
        </p:spPr>
        <p:txBody>
          <a:bodyPr wrap="square" rtlCol="0">
            <a:spAutoFit/>
          </a:bodyPr>
          <a:lstStyle/>
          <a:p>
            <a:pPr latinLnBrk="1"/>
            <a:r>
              <a:rPr lang="en-US" altLang="ko-KR" sz="2500" b="1" dirty="0" smtClean="0">
                <a:solidFill>
                  <a:schemeClr val="tx1">
                    <a:lumMod val="65000"/>
                    <a:lumOff val="35000"/>
                  </a:schemeClr>
                </a:solidFill>
                <a:latin typeface="Arial" panose="020B0604020202020204" pitchFamily="34" charset="0"/>
                <a:cs typeface="Arial" panose="020B0604020202020204" pitchFamily="34" charset="0"/>
              </a:rPr>
              <a:t>2. Change in the Trade Environment</a:t>
            </a:r>
            <a:endParaRPr lang="ko-KR" altLang="ko-KR" sz="25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693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89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Change in the Department of Trade course in Korea</a:t>
            </a:r>
            <a:endParaRPr lang="en-US" dirty="0"/>
          </a:p>
        </p:txBody>
      </p:sp>
      <p:sp>
        <p:nvSpPr>
          <p:cNvPr id="12" name="TextBox 11"/>
          <p:cNvSpPr txBox="1"/>
          <p:nvPr/>
        </p:nvSpPr>
        <p:spPr>
          <a:xfrm>
            <a:off x="18392" y="-10896"/>
            <a:ext cx="9125608" cy="400110"/>
          </a:xfrm>
          <a:prstGeom prst="rect">
            <a:avLst/>
          </a:prstGeom>
          <a:noFill/>
        </p:spPr>
        <p:txBody>
          <a:bodyPr wrap="square" rtlCol="0">
            <a:spAutoFit/>
          </a:bodyPr>
          <a:lstStyle/>
          <a:p>
            <a:pPr latinLnBrk="1"/>
            <a:r>
              <a:rPr lang="en-US" altLang="ko-KR" sz="2000" b="1" dirty="0" smtClean="0">
                <a:solidFill>
                  <a:srgbClr val="439FC4"/>
                </a:solidFill>
                <a:latin typeface="Arial" panose="020B0604020202020204" pitchFamily="34" charset="0"/>
                <a:cs typeface="Arial" panose="020B0604020202020204" pitchFamily="34" charset="0"/>
              </a:rPr>
              <a:t>Ⅲ. </a:t>
            </a:r>
            <a:r>
              <a:rPr lang="en-US" altLang="ko-KR" b="1" dirty="0" smtClean="0">
                <a:solidFill>
                  <a:srgbClr val="439FC4"/>
                </a:solidFill>
                <a:latin typeface="Arial" panose="020B0604020202020204" pitchFamily="34" charset="0"/>
                <a:cs typeface="Arial" panose="020B0604020202020204" pitchFamily="34" charset="0"/>
              </a:rPr>
              <a:t>Countermeasures for The 4</a:t>
            </a:r>
            <a:r>
              <a:rPr lang="en-US" altLang="ko-KR" b="1" baseline="30000" dirty="0" smtClean="0">
                <a:solidFill>
                  <a:srgbClr val="439FC4"/>
                </a:solidFill>
                <a:latin typeface="Arial" panose="020B0604020202020204" pitchFamily="34" charset="0"/>
                <a:cs typeface="Arial" panose="020B0604020202020204" pitchFamily="34" charset="0"/>
              </a:rPr>
              <a:t>th</a:t>
            </a:r>
            <a:r>
              <a:rPr lang="en-US" altLang="ko-KR" b="1" dirty="0" smtClean="0">
                <a:solidFill>
                  <a:srgbClr val="439FC4"/>
                </a:solidFill>
                <a:latin typeface="Arial" panose="020B0604020202020204" pitchFamily="34" charset="0"/>
                <a:cs typeface="Arial" panose="020B0604020202020204" pitchFamily="34" charset="0"/>
              </a:rPr>
              <a:t> Industrial Revolution and Education on Trade</a:t>
            </a:r>
            <a:endParaRPr lang="ko-KR" altLang="ko-KR" dirty="0">
              <a:solidFill>
                <a:srgbClr val="439FC4"/>
              </a:solidFill>
              <a:latin typeface="Arial" panose="020B0604020202020204" pitchFamily="34" charset="0"/>
              <a:cs typeface="Arial" panose="020B0604020202020204" pitchFamily="34" charset="0"/>
            </a:endParaRPr>
          </a:p>
        </p:txBody>
      </p:sp>
      <p:sp>
        <p:nvSpPr>
          <p:cNvPr id="10" name="TextBox 9"/>
          <p:cNvSpPr txBox="1"/>
          <p:nvPr/>
        </p:nvSpPr>
        <p:spPr>
          <a:xfrm>
            <a:off x="241482" y="644451"/>
            <a:ext cx="8902518" cy="400110"/>
          </a:xfrm>
          <a:prstGeom prst="rect">
            <a:avLst/>
          </a:prstGeom>
          <a:noFill/>
        </p:spPr>
        <p:txBody>
          <a:bodyPr wrap="square" rtlCol="0">
            <a:spAutoFit/>
          </a:bodyPr>
          <a:lstStyle/>
          <a:p>
            <a:pPr marL="457200" indent="-457200" latinLnBrk="1">
              <a:buAutoNum type="arabicPeriod"/>
            </a:pPr>
            <a:r>
              <a:rPr lang="en-US" altLang="ko-KR" sz="2000" b="1" dirty="0" smtClean="0">
                <a:solidFill>
                  <a:schemeClr val="tx1">
                    <a:lumMod val="65000"/>
                    <a:lumOff val="35000"/>
                  </a:schemeClr>
                </a:solidFill>
                <a:latin typeface="Arial" panose="020B0604020202020204" pitchFamily="34" charset="0"/>
                <a:cs typeface="Arial" panose="020B0604020202020204" pitchFamily="34" charset="0"/>
              </a:rPr>
              <a:t>Changes </a:t>
            </a:r>
            <a:r>
              <a:rPr lang="en-US" altLang="ko-KR" sz="2000" b="1" dirty="0">
                <a:solidFill>
                  <a:schemeClr val="tx1">
                    <a:lumMod val="65000"/>
                    <a:lumOff val="35000"/>
                  </a:schemeClr>
                </a:solidFill>
                <a:latin typeface="Arial" panose="020B0604020202020204" pitchFamily="34" charset="0"/>
                <a:cs typeface="Arial" panose="020B0604020202020204" pitchFamily="34" charset="0"/>
              </a:rPr>
              <a:t>in the Department of Trade in Korea </a:t>
            </a:r>
            <a:r>
              <a:rPr lang="en-US" altLang="ko-KR" sz="2000" b="1" dirty="0" smtClean="0">
                <a:solidFill>
                  <a:schemeClr val="tx1">
                    <a:lumMod val="65000"/>
                    <a:lumOff val="35000"/>
                  </a:schemeClr>
                </a:solidFill>
                <a:latin typeface="Arial" panose="020B0604020202020204" pitchFamily="34" charset="0"/>
                <a:cs typeface="Arial" panose="020B0604020202020204" pitchFamily="34" charset="0"/>
              </a:rPr>
              <a:t> </a:t>
            </a:r>
            <a:r>
              <a:rPr lang="en-US" altLang="ko-KR" sz="1300" b="1" dirty="0" smtClean="0">
                <a:solidFill>
                  <a:schemeClr val="tx1">
                    <a:lumMod val="65000"/>
                    <a:lumOff val="35000"/>
                  </a:schemeClr>
                </a:solidFill>
                <a:latin typeface="Arial" panose="020B0604020202020204" pitchFamily="34" charset="0"/>
                <a:cs typeface="Arial" panose="020B0604020202020204" pitchFamily="34" charset="0"/>
              </a:rPr>
              <a:t>- Based </a:t>
            </a:r>
            <a:r>
              <a:rPr lang="en-US" altLang="ko-KR" sz="1300" b="1" dirty="0">
                <a:solidFill>
                  <a:schemeClr val="tx1">
                    <a:lumMod val="65000"/>
                    <a:lumOff val="35000"/>
                  </a:schemeClr>
                </a:solidFill>
                <a:latin typeface="Arial" panose="020B0604020202020204" pitchFamily="34" charset="0"/>
                <a:cs typeface="Arial" panose="020B0604020202020204" pitchFamily="34" charset="0"/>
              </a:rPr>
              <a:t>on university </a:t>
            </a:r>
            <a:r>
              <a:rPr lang="en-US" altLang="ko-KR" sz="1300" b="1" dirty="0" smtClean="0">
                <a:solidFill>
                  <a:schemeClr val="tx1">
                    <a:lumMod val="65000"/>
                    <a:lumOff val="35000"/>
                  </a:schemeClr>
                </a:solidFill>
                <a:latin typeface="Arial" panose="020B0604020202020204" pitchFamily="34" charset="0"/>
                <a:cs typeface="Arial" panose="020B0604020202020204" pitchFamily="34" charset="0"/>
              </a:rPr>
              <a:t>education - </a:t>
            </a:r>
            <a:endParaRPr lang="ko-KR" altLang="ko-KR" sz="13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Rectangle 8"/>
          <p:cNvSpPr/>
          <p:nvPr/>
        </p:nvSpPr>
        <p:spPr>
          <a:xfrm>
            <a:off x="4592219" y="1862829"/>
            <a:ext cx="2057401" cy="946387"/>
          </a:xfrm>
          <a:prstGeom prst="rect">
            <a:avLst/>
          </a:prstGeom>
          <a:pattFill prst="wdUpDiag">
            <a:fgClr>
              <a:srgbClr val="FFFFCC"/>
            </a:fgClr>
            <a:bgClr>
              <a:schemeClr val="accent6"/>
            </a:bgClr>
          </a:patt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lumMod val="50000"/>
                  <a:lumOff val="50000"/>
                </a:schemeClr>
              </a:solidFill>
            </a:endParaRPr>
          </a:p>
        </p:txBody>
      </p:sp>
      <p:sp>
        <p:nvSpPr>
          <p:cNvPr id="17" name="Rectangle 22"/>
          <p:cNvSpPr/>
          <p:nvPr/>
        </p:nvSpPr>
        <p:spPr>
          <a:xfrm>
            <a:off x="2441806" y="1862829"/>
            <a:ext cx="2057401" cy="944959"/>
          </a:xfrm>
          <a:prstGeom prst="rect">
            <a:avLst/>
          </a:prstGeom>
          <a:pattFill prst="wdUpDiag">
            <a:fgClr>
              <a:srgbClr val="FFFFCC"/>
            </a:fgClr>
            <a:bgClr>
              <a:srgbClr val="FFFF00"/>
            </a:bgClr>
          </a:patt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lumMod val="50000"/>
                  <a:lumOff val="50000"/>
                </a:schemeClr>
              </a:solidFill>
            </a:endParaRPr>
          </a:p>
        </p:txBody>
      </p:sp>
      <p:sp>
        <p:nvSpPr>
          <p:cNvPr id="18" name="Rectangle 23"/>
          <p:cNvSpPr/>
          <p:nvPr/>
        </p:nvSpPr>
        <p:spPr>
          <a:xfrm>
            <a:off x="6766089" y="1862829"/>
            <a:ext cx="2057401" cy="946387"/>
          </a:xfrm>
          <a:prstGeom prst="rect">
            <a:avLst/>
          </a:prstGeom>
          <a:pattFill prst="wdUpDiag">
            <a:fgClr>
              <a:schemeClr val="accent1">
                <a:lumMod val="40000"/>
                <a:lumOff val="60000"/>
              </a:schemeClr>
            </a:fgClr>
            <a:bgClr>
              <a:srgbClr val="00B0F0"/>
            </a:bgClr>
          </a:patt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lumMod val="50000"/>
                  <a:lumOff val="50000"/>
                </a:schemeClr>
              </a:solidFill>
            </a:endParaRPr>
          </a:p>
        </p:txBody>
      </p:sp>
      <p:sp>
        <p:nvSpPr>
          <p:cNvPr id="19" name="Rectangle 17"/>
          <p:cNvSpPr/>
          <p:nvPr/>
        </p:nvSpPr>
        <p:spPr>
          <a:xfrm>
            <a:off x="267936" y="1884889"/>
            <a:ext cx="2057401" cy="924328"/>
          </a:xfrm>
          <a:prstGeom prst="rect">
            <a:avLst/>
          </a:prstGeom>
          <a:pattFill prst="wdUpDiag">
            <a:fgClr>
              <a:srgbClr val="E3FFB3"/>
            </a:fgClr>
            <a:bgClr>
              <a:srgbClr val="00FF00"/>
            </a:bgClr>
          </a:patt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0" name="Rounded Rectangle 10"/>
          <p:cNvSpPr/>
          <p:nvPr/>
        </p:nvSpPr>
        <p:spPr>
          <a:xfrm>
            <a:off x="542359" y="2138947"/>
            <a:ext cx="1508554" cy="416211"/>
          </a:xfrm>
          <a:prstGeom prst="roundRect">
            <a:avLst/>
          </a:prstGeom>
          <a:solidFill>
            <a:schemeClr val="bg1"/>
          </a:solidFill>
          <a:ln w="190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1960</a:t>
            </a:r>
            <a:endParaRPr lang="en-US" sz="1600" dirty="0">
              <a:solidFill>
                <a:srgbClr val="0070C0"/>
              </a:solidFill>
            </a:endParaRPr>
          </a:p>
        </p:txBody>
      </p:sp>
      <p:sp>
        <p:nvSpPr>
          <p:cNvPr id="21" name="Rounded Rectangle 10"/>
          <p:cNvSpPr/>
          <p:nvPr/>
        </p:nvSpPr>
        <p:spPr>
          <a:xfrm>
            <a:off x="2704501" y="2127202"/>
            <a:ext cx="1508554" cy="416211"/>
          </a:xfrm>
          <a:prstGeom prst="roundRect">
            <a:avLst/>
          </a:prstGeom>
          <a:solidFill>
            <a:schemeClr val="bg1"/>
          </a:solidFill>
          <a:ln w="190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1970 </a:t>
            </a:r>
            <a:r>
              <a:rPr lang="ko-KR" altLang="en-US" sz="1600" dirty="0" smtClean="0">
                <a:solidFill>
                  <a:srgbClr val="0070C0"/>
                </a:solidFill>
              </a:rPr>
              <a:t>∼</a:t>
            </a:r>
            <a:r>
              <a:rPr lang="en-US" altLang="ko-KR" sz="1600" dirty="0" smtClean="0">
                <a:solidFill>
                  <a:srgbClr val="0070C0"/>
                </a:solidFill>
              </a:rPr>
              <a:t>1980</a:t>
            </a:r>
            <a:endParaRPr lang="en-US" sz="1600" dirty="0">
              <a:solidFill>
                <a:srgbClr val="0070C0"/>
              </a:solidFill>
            </a:endParaRPr>
          </a:p>
        </p:txBody>
      </p:sp>
      <p:sp>
        <p:nvSpPr>
          <p:cNvPr id="22" name="Rounded Rectangle 10"/>
          <p:cNvSpPr/>
          <p:nvPr/>
        </p:nvSpPr>
        <p:spPr>
          <a:xfrm>
            <a:off x="4866642" y="2129298"/>
            <a:ext cx="1508554" cy="416211"/>
          </a:xfrm>
          <a:prstGeom prst="roundRect">
            <a:avLst/>
          </a:prstGeom>
          <a:solidFill>
            <a:schemeClr val="bg1"/>
          </a:solidFill>
          <a:ln w="190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1990</a:t>
            </a:r>
            <a:r>
              <a:rPr lang="ko-KR" altLang="en-US" sz="1600" dirty="0">
                <a:solidFill>
                  <a:srgbClr val="0070C0"/>
                </a:solidFill>
              </a:rPr>
              <a:t> </a:t>
            </a:r>
            <a:r>
              <a:rPr lang="ko-KR" altLang="en-US" sz="1600" dirty="0" smtClean="0">
                <a:solidFill>
                  <a:srgbClr val="0070C0"/>
                </a:solidFill>
              </a:rPr>
              <a:t>∼</a:t>
            </a:r>
            <a:r>
              <a:rPr lang="en-US" altLang="ko-KR" sz="1600" dirty="0" smtClean="0">
                <a:solidFill>
                  <a:srgbClr val="0070C0"/>
                </a:solidFill>
              </a:rPr>
              <a:t>2000</a:t>
            </a:r>
            <a:endParaRPr lang="en-US" sz="1600" dirty="0">
              <a:solidFill>
                <a:srgbClr val="0070C0"/>
              </a:solidFill>
            </a:endParaRPr>
          </a:p>
        </p:txBody>
      </p:sp>
      <p:sp>
        <p:nvSpPr>
          <p:cNvPr id="23" name="Rounded Rectangle 10"/>
          <p:cNvSpPr/>
          <p:nvPr/>
        </p:nvSpPr>
        <p:spPr>
          <a:xfrm>
            <a:off x="7061252" y="2139581"/>
            <a:ext cx="1508554" cy="416211"/>
          </a:xfrm>
          <a:prstGeom prst="roundRect">
            <a:avLst/>
          </a:prstGeom>
          <a:solidFill>
            <a:schemeClr val="bg1"/>
          </a:solidFill>
          <a:ln w="190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70C0"/>
                </a:solidFill>
              </a:rPr>
              <a:t>In the future</a:t>
            </a:r>
            <a:endParaRPr lang="en-US" sz="1600" dirty="0">
              <a:solidFill>
                <a:srgbClr val="0070C0"/>
              </a:solidFill>
            </a:endParaRPr>
          </a:p>
        </p:txBody>
      </p:sp>
      <p:sp>
        <p:nvSpPr>
          <p:cNvPr id="25" name="TextBox 24"/>
          <p:cNvSpPr txBox="1"/>
          <p:nvPr/>
        </p:nvSpPr>
        <p:spPr>
          <a:xfrm>
            <a:off x="184404" y="1376604"/>
            <a:ext cx="8902518" cy="400110"/>
          </a:xfrm>
          <a:prstGeom prst="rect">
            <a:avLst/>
          </a:prstGeom>
          <a:noFill/>
        </p:spPr>
        <p:txBody>
          <a:bodyPr wrap="square" rtlCol="0">
            <a:spAutoFit/>
          </a:bodyPr>
          <a:lstStyle/>
          <a:p>
            <a:pPr algn="ctr" latinLnBrk="1"/>
            <a:r>
              <a:rPr lang="en-US" altLang="ko-KR" sz="2000" b="1" dirty="0" smtClean="0">
                <a:solidFill>
                  <a:srgbClr val="439FC4"/>
                </a:solidFill>
              </a:rPr>
              <a:t>[Table] Change </a:t>
            </a:r>
            <a:r>
              <a:rPr lang="en-US" altLang="ko-KR" sz="2000" b="1" dirty="0">
                <a:solidFill>
                  <a:srgbClr val="439FC4"/>
                </a:solidFill>
              </a:rPr>
              <a:t>in the Department of Trade course in Korea</a:t>
            </a:r>
            <a:endParaRPr lang="ko-KR" altLang="ko-KR" sz="1300" b="1" dirty="0">
              <a:solidFill>
                <a:srgbClr val="439FC4"/>
              </a:solidFill>
              <a:latin typeface="Arial" panose="020B0604020202020204" pitchFamily="34" charset="0"/>
              <a:cs typeface="Arial" panose="020B0604020202020204" pitchFamily="34" charset="0"/>
            </a:endParaRPr>
          </a:p>
        </p:txBody>
      </p:sp>
      <p:sp>
        <p:nvSpPr>
          <p:cNvPr id="6" name="직사각형 5"/>
          <p:cNvSpPr/>
          <p:nvPr/>
        </p:nvSpPr>
        <p:spPr>
          <a:xfrm>
            <a:off x="267936" y="2917392"/>
            <a:ext cx="2057401" cy="358710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ko-KR" altLang="en-US" dirty="0"/>
          </a:p>
        </p:txBody>
      </p:sp>
      <p:sp>
        <p:nvSpPr>
          <p:cNvPr id="26" name="직사각형 25"/>
          <p:cNvSpPr/>
          <p:nvPr/>
        </p:nvSpPr>
        <p:spPr>
          <a:xfrm>
            <a:off x="2441806" y="2917392"/>
            <a:ext cx="2057401" cy="358710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ko-KR" altLang="en-US" dirty="0"/>
          </a:p>
        </p:txBody>
      </p:sp>
      <p:sp>
        <p:nvSpPr>
          <p:cNvPr id="27" name="직사각형 26"/>
          <p:cNvSpPr/>
          <p:nvPr/>
        </p:nvSpPr>
        <p:spPr>
          <a:xfrm>
            <a:off x="4612958" y="2895331"/>
            <a:ext cx="2057401" cy="35871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dirty="0"/>
          </a:p>
        </p:txBody>
      </p:sp>
      <p:sp>
        <p:nvSpPr>
          <p:cNvPr id="28" name="직사각형 27"/>
          <p:cNvSpPr/>
          <p:nvPr/>
        </p:nvSpPr>
        <p:spPr>
          <a:xfrm>
            <a:off x="6786828" y="2895331"/>
            <a:ext cx="2057401" cy="358710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o-KR" altLang="en-US" dirty="0"/>
          </a:p>
        </p:txBody>
      </p:sp>
      <p:sp>
        <p:nvSpPr>
          <p:cNvPr id="29" name="TextBox 28"/>
          <p:cNvSpPr txBox="1"/>
          <p:nvPr/>
        </p:nvSpPr>
        <p:spPr>
          <a:xfrm>
            <a:off x="267936" y="2942927"/>
            <a:ext cx="2173870" cy="2631490"/>
          </a:xfrm>
          <a:prstGeom prst="rect">
            <a:avLst/>
          </a:prstGeom>
          <a:noFill/>
        </p:spPr>
        <p:txBody>
          <a:bodyPr wrap="square" rtlCol="0">
            <a:spAutoFit/>
          </a:bodyPr>
          <a:lstStyle/>
          <a:p>
            <a:pPr marL="457200" indent="-457200" latinLnBrk="1">
              <a:lnSpc>
                <a:spcPct val="150000"/>
              </a:lnSpc>
              <a:buFont typeface="Arial" panose="020B0604020202020204" pitchFamily="34" charset="0"/>
              <a:buChar char="•"/>
            </a:pPr>
            <a:r>
              <a:rPr lang="en-US" altLang="ko-KR" sz="1000" b="1" dirty="0" smtClean="0">
                <a:solidFill>
                  <a:schemeClr val="tx1">
                    <a:lumMod val="95000"/>
                    <a:lumOff val="5000"/>
                  </a:schemeClr>
                </a:solidFill>
                <a:latin typeface="Arial" panose="020B0604020202020204" pitchFamily="34" charset="0"/>
                <a:cs typeface="Arial" panose="020B0604020202020204" pitchFamily="34" charset="0"/>
              </a:rPr>
              <a:t>Economics</a:t>
            </a:r>
          </a:p>
          <a:p>
            <a:pPr marL="457200" indent="-457200" latinLnBrk="1">
              <a:lnSpc>
                <a:spcPct val="150000"/>
              </a:lnSpc>
              <a:buFont typeface="Arial" panose="020B0604020202020204" pitchFamily="34" charset="0"/>
              <a:buChar char="•"/>
            </a:pPr>
            <a:r>
              <a:rPr lang="en-US" altLang="ko-KR" sz="1000" b="1" dirty="0">
                <a:solidFill>
                  <a:schemeClr val="tx1">
                    <a:lumMod val="95000"/>
                    <a:lumOff val="5000"/>
                  </a:schemeClr>
                </a:solidFill>
                <a:latin typeface="Arial" panose="020B0604020202020204" pitchFamily="34" charset="0"/>
                <a:cs typeface="Arial" panose="020B0604020202020204" pitchFamily="34" charset="0"/>
              </a:rPr>
              <a:t>B</a:t>
            </a:r>
            <a:r>
              <a:rPr lang="en-US" altLang="ko-KR" sz="1000" b="1" dirty="0" smtClean="0">
                <a:solidFill>
                  <a:schemeClr val="tx1">
                    <a:lumMod val="95000"/>
                    <a:lumOff val="5000"/>
                  </a:schemeClr>
                </a:solidFill>
                <a:latin typeface="Arial" panose="020B0604020202020204" pitchFamily="34" charset="0"/>
                <a:cs typeface="Arial" panose="020B0604020202020204" pitchFamily="34" charset="0"/>
              </a:rPr>
              <a:t>usiness administration</a:t>
            </a:r>
          </a:p>
          <a:p>
            <a:pPr latinLnBrk="1">
              <a:lnSpc>
                <a:spcPct val="150000"/>
              </a:lnSpc>
            </a:pPr>
            <a:endParaRPr lang="en-US" altLang="ko-KR" sz="1000" dirty="0" smtClean="0">
              <a:solidFill>
                <a:schemeClr val="tx1">
                  <a:lumMod val="65000"/>
                  <a:lumOff val="35000"/>
                </a:schemeClr>
              </a:solidFill>
              <a:latin typeface="Arial" panose="020B0604020202020204" pitchFamily="34" charset="0"/>
              <a:cs typeface="Arial" panose="020B0604020202020204" pitchFamily="34" charset="0"/>
            </a:endParaRPr>
          </a:p>
          <a:p>
            <a:pPr marL="457200" indent="-457200" latinLnBrk="1">
              <a:lnSpc>
                <a:spcPct val="150000"/>
              </a:lnSpc>
              <a:buFont typeface="Arial" panose="020B0604020202020204" pitchFamily="34" charset="0"/>
              <a:buChar char="•"/>
            </a:pPr>
            <a:r>
              <a:rPr lang="en-US" altLang="ko-KR" sz="1000" dirty="0">
                <a:solidFill>
                  <a:schemeClr val="tx1">
                    <a:lumMod val="65000"/>
                    <a:lumOff val="35000"/>
                  </a:schemeClr>
                </a:solidFill>
                <a:latin typeface="Arial" panose="020B0604020202020204" pitchFamily="34" charset="0"/>
                <a:cs typeface="Arial" panose="020B0604020202020204" pitchFamily="34" charset="0"/>
              </a:rPr>
              <a:t>T</a:t>
            </a: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rade practice</a:t>
            </a:r>
          </a:p>
          <a:p>
            <a:pPr marL="457200" indent="-457200" latinLnBrk="1">
              <a:lnSpc>
                <a:spcPct val="150000"/>
              </a:lnSpc>
              <a:buFont typeface="Arial" panose="020B0604020202020204" pitchFamily="34" charset="0"/>
              <a:buChar char="•"/>
            </a:pP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Trade English</a:t>
            </a:r>
          </a:p>
          <a:p>
            <a:pPr marL="457200" indent="-457200" latinLnBrk="1">
              <a:lnSpc>
                <a:spcPct val="150000"/>
              </a:lnSpc>
              <a:buFont typeface="Arial" panose="020B0604020202020204" pitchFamily="34" charset="0"/>
              <a:buChar char="•"/>
            </a:pPr>
            <a:r>
              <a:rPr lang="en-US" altLang="ko-KR" sz="1000" dirty="0">
                <a:solidFill>
                  <a:schemeClr val="tx1">
                    <a:lumMod val="65000"/>
                    <a:lumOff val="35000"/>
                  </a:schemeClr>
                </a:solidFill>
                <a:latin typeface="Arial" panose="020B0604020202020204" pitchFamily="34" charset="0"/>
                <a:cs typeface="Arial" panose="020B0604020202020204" pitchFamily="34" charset="0"/>
              </a:rPr>
              <a:t>T</a:t>
            </a: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rade finance</a:t>
            </a:r>
          </a:p>
          <a:p>
            <a:pPr marL="457200" indent="-457200" latinLnBrk="1">
              <a:lnSpc>
                <a:spcPct val="150000"/>
              </a:lnSpc>
              <a:buFont typeface="Arial" panose="020B0604020202020204" pitchFamily="34" charset="0"/>
              <a:buChar char="•"/>
            </a:pP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HS commodity</a:t>
            </a:r>
          </a:p>
          <a:p>
            <a:pPr marL="457200" indent="-457200" latinLnBrk="1">
              <a:lnSpc>
                <a:spcPct val="150000"/>
              </a:lnSpc>
              <a:buFont typeface="Arial" panose="020B0604020202020204" pitchFamily="34" charset="0"/>
              <a:buChar char="•"/>
            </a:pP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(harmonized </a:t>
            </a:r>
            <a:r>
              <a:rPr lang="en-US" altLang="ko-KR" sz="1000" dirty="0">
                <a:solidFill>
                  <a:schemeClr val="tx1">
                    <a:lumMod val="65000"/>
                    <a:lumOff val="35000"/>
                  </a:schemeClr>
                </a:solidFill>
                <a:latin typeface="Arial" panose="020B0604020202020204" pitchFamily="34" charset="0"/>
                <a:cs typeface="Arial" panose="020B0604020202020204" pitchFamily="34" charset="0"/>
              </a:rPr>
              <a:t>commodity description and coding </a:t>
            </a: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system) </a:t>
            </a:r>
          </a:p>
          <a:p>
            <a:pPr marL="457200" indent="-457200" latinLnBrk="1">
              <a:lnSpc>
                <a:spcPct val="150000"/>
              </a:lnSpc>
              <a:buFont typeface="Arial" panose="020B0604020202020204" pitchFamily="34" charset="0"/>
              <a:buChar char="•"/>
            </a:pP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Etc.</a:t>
            </a:r>
            <a:endParaRPr lang="ko-KR" altLang="ko-KR"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241482" y="5604863"/>
            <a:ext cx="2173870" cy="784830"/>
          </a:xfrm>
          <a:prstGeom prst="rect">
            <a:avLst/>
          </a:prstGeom>
          <a:noFill/>
        </p:spPr>
        <p:txBody>
          <a:bodyPr wrap="square" rtlCol="0">
            <a:spAutoFit/>
          </a:bodyPr>
          <a:lstStyle/>
          <a:p>
            <a:pPr algn="ctr" latinLnBrk="1">
              <a:lnSpc>
                <a:spcPct val="150000"/>
              </a:lnSpc>
            </a:pPr>
            <a:r>
              <a:rPr lang="en-US" altLang="ko-KR" sz="1000" b="1" dirty="0" smtClean="0">
                <a:latin typeface="Arial" panose="020B0604020202020204" pitchFamily="34" charset="0"/>
                <a:cs typeface="Arial" panose="020B0604020202020204" pitchFamily="34" charset="0"/>
              </a:rPr>
              <a:t>The goal was to cultivate talented people familiar with trade practice</a:t>
            </a:r>
            <a:endParaRPr lang="ko-KR" altLang="ko-KR" sz="10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그림 6"/>
          <p:cNvPicPr>
            <a:picLocks noChangeAspect="1"/>
          </p:cNvPicPr>
          <p:nvPr/>
        </p:nvPicPr>
        <p:blipFill>
          <a:blip r:embed="rId3"/>
          <a:stretch>
            <a:fillRect/>
          </a:stretch>
        </p:blipFill>
        <p:spPr>
          <a:xfrm>
            <a:off x="6802381" y="3359079"/>
            <a:ext cx="2026293" cy="2409825"/>
          </a:xfrm>
          <a:prstGeom prst="rect">
            <a:avLst/>
          </a:prstGeom>
        </p:spPr>
      </p:pic>
      <p:sp>
        <p:nvSpPr>
          <p:cNvPr id="31" name="TextBox 30"/>
          <p:cNvSpPr txBox="1"/>
          <p:nvPr/>
        </p:nvSpPr>
        <p:spPr>
          <a:xfrm>
            <a:off x="2371843" y="2939633"/>
            <a:ext cx="2173870" cy="2862322"/>
          </a:xfrm>
          <a:prstGeom prst="rect">
            <a:avLst/>
          </a:prstGeom>
          <a:noFill/>
        </p:spPr>
        <p:txBody>
          <a:bodyPr wrap="square" rtlCol="0">
            <a:spAutoFit/>
          </a:bodyPr>
          <a:lstStyle/>
          <a:p>
            <a:pPr marL="457200" indent="-457200" latinLnBrk="1">
              <a:lnSpc>
                <a:spcPct val="150000"/>
              </a:lnSpc>
              <a:buFont typeface="Arial" panose="020B0604020202020204" pitchFamily="34" charset="0"/>
              <a:buChar char="•"/>
            </a:pPr>
            <a:r>
              <a:rPr lang="en-US" altLang="ko-KR" sz="1000" b="1" dirty="0" smtClean="0">
                <a:solidFill>
                  <a:schemeClr val="tx1">
                    <a:lumMod val="95000"/>
                    <a:lumOff val="5000"/>
                  </a:schemeClr>
                </a:solidFill>
                <a:latin typeface="Arial" panose="020B0604020202020204" pitchFamily="34" charset="0"/>
                <a:cs typeface="Arial" panose="020B0604020202020204" pitchFamily="34" charset="0"/>
              </a:rPr>
              <a:t>1960 Course +</a:t>
            </a:r>
          </a:p>
          <a:p>
            <a:pPr latinLnBrk="1">
              <a:lnSpc>
                <a:spcPct val="150000"/>
              </a:lnSpc>
            </a:pPr>
            <a:endParaRPr lang="en-US" altLang="ko-KR" sz="1000" dirty="0" smtClean="0">
              <a:solidFill>
                <a:schemeClr val="tx1">
                  <a:lumMod val="65000"/>
                  <a:lumOff val="35000"/>
                </a:schemeClr>
              </a:solidFill>
              <a:latin typeface="Arial" panose="020B0604020202020204" pitchFamily="34" charset="0"/>
              <a:cs typeface="Arial" panose="020B0604020202020204" pitchFamily="34" charset="0"/>
            </a:endParaRPr>
          </a:p>
          <a:p>
            <a:pPr marL="457200" indent="-457200" latinLnBrk="1">
              <a:lnSpc>
                <a:spcPct val="150000"/>
              </a:lnSpc>
              <a:buFont typeface="Arial" panose="020B0604020202020204" pitchFamily="34" charset="0"/>
              <a:buChar char="•"/>
            </a:pPr>
            <a:endParaRPr lang="en-US" altLang="ko-KR" sz="1000" dirty="0" smtClean="0">
              <a:solidFill>
                <a:schemeClr val="tx1">
                  <a:lumMod val="65000"/>
                  <a:lumOff val="35000"/>
                </a:schemeClr>
              </a:solidFill>
              <a:latin typeface="Arial" panose="020B0604020202020204" pitchFamily="34" charset="0"/>
              <a:cs typeface="Arial" panose="020B0604020202020204" pitchFamily="34" charset="0"/>
            </a:endParaRPr>
          </a:p>
          <a:p>
            <a:pPr marL="457200" indent="-457200" latinLnBrk="1">
              <a:lnSpc>
                <a:spcPct val="150000"/>
              </a:lnSpc>
              <a:buFont typeface="Arial" panose="020B0604020202020204" pitchFamily="34" charset="0"/>
              <a:buChar char="•"/>
            </a:pPr>
            <a:r>
              <a:rPr lang="en-US" altLang="ko-KR" sz="1000" dirty="0">
                <a:solidFill>
                  <a:schemeClr val="tx1">
                    <a:lumMod val="65000"/>
                    <a:lumOff val="35000"/>
                  </a:schemeClr>
                </a:solidFill>
                <a:latin typeface="Arial" panose="020B0604020202020204" pitchFamily="34" charset="0"/>
                <a:cs typeface="Arial" panose="020B0604020202020204" pitchFamily="34" charset="0"/>
              </a:rPr>
              <a:t>international capital movement theory </a:t>
            </a:r>
            <a:endParaRPr lang="en-US" altLang="ko-KR" sz="1000" dirty="0" smtClean="0">
              <a:solidFill>
                <a:schemeClr val="tx1">
                  <a:lumMod val="65000"/>
                  <a:lumOff val="35000"/>
                </a:schemeClr>
              </a:solidFill>
              <a:latin typeface="Arial" panose="020B0604020202020204" pitchFamily="34" charset="0"/>
              <a:cs typeface="Arial" panose="020B0604020202020204" pitchFamily="34" charset="0"/>
            </a:endParaRPr>
          </a:p>
          <a:p>
            <a:pPr marL="457200" indent="-457200" latinLnBrk="1">
              <a:lnSpc>
                <a:spcPct val="150000"/>
              </a:lnSpc>
              <a:buFont typeface="Arial" panose="020B0604020202020204" pitchFamily="34" charset="0"/>
              <a:buChar char="•"/>
            </a:pPr>
            <a:r>
              <a:rPr lang="en-US" altLang="ko-KR" sz="1000" dirty="0">
                <a:solidFill>
                  <a:schemeClr val="tx1">
                    <a:lumMod val="65000"/>
                    <a:lumOff val="35000"/>
                  </a:schemeClr>
                </a:solidFill>
                <a:latin typeface="Arial" panose="020B0604020202020204" pitchFamily="34" charset="0"/>
                <a:cs typeface="Arial" panose="020B0604020202020204" pitchFamily="34" charset="0"/>
              </a:rPr>
              <a:t>international economic organization theory </a:t>
            </a:r>
            <a:endParaRPr lang="en-US" altLang="ko-KR" sz="1000" dirty="0" smtClean="0">
              <a:solidFill>
                <a:schemeClr val="tx1">
                  <a:lumMod val="65000"/>
                  <a:lumOff val="35000"/>
                </a:schemeClr>
              </a:solidFill>
              <a:latin typeface="Arial" panose="020B0604020202020204" pitchFamily="34" charset="0"/>
              <a:cs typeface="Arial" panose="020B0604020202020204" pitchFamily="34" charset="0"/>
            </a:endParaRPr>
          </a:p>
          <a:p>
            <a:pPr marL="457200" indent="-457200" latinLnBrk="1">
              <a:lnSpc>
                <a:spcPct val="150000"/>
              </a:lnSpc>
              <a:buFont typeface="Arial" panose="020B0604020202020204" pitchFamily="34" charset="0"/>
              <a:buChar char="•"/>
            </a:pP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economic integration theory economic cooperation theory</a:t>
            </a:r>
          </a:p>
          <a:p>
            <a:pPr marL="457200" indent="-457200" latinLnBrk="1">
              <a:lnSpc>
                <a:spcPct val="150000"/>
              </a:lnSpc>
              <a:buFont typeface="Arial" panose="020B0604020202020204" pitchFamily="34" charset="0"/>
              <a:buChar char="•"/>
            </a:pP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Etc.</a:t>
            </a:r>
          </a:p>
          <a:p>
            <a:pPr marL="457200" indent="-457200" latinLnBrk="1">
              <a:lnSpc>
                <a:spcPct val="150000"/>
              </a:lnSpc>
              <a:buFont typeface="Arial" panose="020B0604020202020204" pitchFamily="34" charset="0"/>
              <a:buChar char="•"/>
            </a:pPr>
            <a:endParaRPr lang="en-US" altLang="ko-KR" sz="10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2" name="TextBox 31"/>
          <p:cNvSpPr txBox="1"/>
          <p:nvPr/>
        </p:nvSpPr>
        <p:spPr>
          <a:xfrm>
            <a:off x="4592219" y="2953957"/>
            <a:ext cx="2173870" cy="2169825"/>
          </a:xfrm>
          <a:prstGeom prst="rect">
            <a:avLst/>
          </a:prstGeom>
          <a:noFill/>
        </p:spPr>
        <p:txBody>
          <a:bodyPr wrap="square" rtlCol="0">
            <a:spAutoFit/>
          </a:bodyPr>
          <a:lstStyle/>
          <a:p>
            <a:pPr marL="457200" indent="-457200" latinLnBrk="1">
              <a:lnSpc>
                <a:spcPct val="150000"/>
              </a:lnSpc>
              <a:buFont typeface="Arial" panose="020B0604020202020204" pitchFamily="34" charset="0"/>
              <a:buChar char="•"/>
            </a:pPr>
            <a:r>
              <a:rPr lang="en-US" altLang="ko-KR" sz="1000" b="1" dirty="0" smtClean="0">
                <a:solidFill>
                  <a:schemeClr val="tx1">
                    <a:lumMod val="95000"/>
                    <a:lumOff val="5000"/>
                  </a:schemeClr>
                </a:solidFill>
                <a:latin typeface="Arial" panose="020B0604020202020204" pitchFamily="34" charset="0"/>
                <a:cs typeface="Arial" panose="020B0604020202020204" pitchFamily="34" charset="0"/>
              </a:rPr>
              <a:t>1960~1980 </a:t>
            </a:r>
            <a:r>
              <a:rPr lang="en-US" altLang="ko-KR" sz="1000" b="1" dirty="0">
                <a:solidFill>
                  <a:schemeClr val="tx1">
                    <a:lumMod val="95000"/>
                    <a:lumOff val="5000"/>
                  </a:schemeClr>
                </a:solidFill>
                <a:latin typeface="Arial" panose="020B0604020202020204" pitchFamily="34" charset="0"/>
                <a:cs typeface="Arial" panose="020B0604020202020204" pitchFamily="34" charset="0"/>
              </a:rPr>
              <a:t>Course </a:t>
            </a:r>
            <a:r>
              <a:rPr lang="en-US" altLang="ko-KR" sz="1000" b="1" dirty="0" smtClean="0">
                <a:solidFill>
                  <a:schemeClr val="tx1">
                    <a:lumMod val="95000"/>
                    <a:lumOff val="5000"/>
                  </a:schemeClr>
                </a:solidFill>
                <a:latin typeface="Arial" panose="020B0604020202020204" pitchFamily="34" charset="0"/>
                <a:cs typeface="Arial" panose="020B0604020202020204" pitchFamily="34" charset="0"/>
              </a:rPr>
              <a:t>+</a:t>
            </a:r>
          </a:p>
          <a:p>
            <a:pPr marL="457200" indent="-457200" latinLnBrk="1">
              <a:lnSpc>
                <a:spcPct val="150000"/>
              </a:lnSpc>
              <a:buFont typeface="Arial" panose="020B0604020202020204" pitchFamily="34" charset="0"/>
              <a:buChar char="•"/>
            </a:pPr>
            <a:endParaRPr lang="en-US" altLang="ko-KR" sz="1000" b="1" dirty="0">
              <a:solidFill>
                <a:schemeClr val="tx1">
                  <a:lumMod val="95000"/>
                  <a:lumOff val="5000"/>
                </a:schemeClr>
              </a:solidFill>
              <a:latin typeface="Arial" panose="020B0604020202020204" pitchFamily="34" charset="0"/>
              <a:cs typeface="Arial" panose="020B0604020202020204" pitchFamily="34" charset="0"/>
            </a:endParaRPr>
          </a:p>
          <a:p>
            <a:pPr marL="457200" indent="-457200" latinLnBrk="1">
              <a:lnSpc>
                <a:spcPct val="150000"/>
              </a:lnSpc>
              <a:buFont typeface="Arial" panose="020B0604020202020204" pitchFamily="34" charset="0"/>
              <a:buChar char="•"/>
            </a:pPr>
            <a:endParaRPr lang="en-US" altLang="ko-KR" sz="1000" dirty="0" smtClean="0">
              <a:solidFill>
                <a:schemeClr val="tx1">
                  <a:lumMod val="65000"/>
                  <a:lumOff val="35000"/>
                </a:schemeClr>
              </a:solidFill>
              <a:latin typeface="Arial" panose="020B0604020202020204" pitchFamily="34" charset="0"/>
              <a:cs typeface="Arial" panose="020B0604020202020204" pitchFamily="34" charset="0"/>
            </a:endParaRPr>
          </a:p>
          <a:p>
            <a:pPr marL="171450" indent="-171450" latinLnBrk="1">
              <a:lnSpc>
                <a:spcPct val="150000"/>
              </a:lnSpc>
              <a:buFont typeface="Arial" panose="020B0604020202020204" pitchFamily="34" charset="0"/>
              <a:buChar char="•"/>
            </a:pPr>
            <a:r>
              <a:rPr lang="en-US" altLang="ko-KR" sz="1000" dirty="0">
                <a:solidFill>
                  <a:schemeClr val="tx1">
                    <a:lumMod val="65000"/>
                    <a:lumOff val="35000"/>
                  </a:schemeClr>
                </a:solidFill>
                <a:latin typeface="Arial" panose="020B0604020202020204" pitchFamily="34" charset="0"/>
                <a:cs typeface="Arial" panose="020B0604020202020204" pitchFamily="34" charset="0"/>
              </a:rPr>
              <a:t>E-Trade such as </a:t>
            </a: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e-commerce</a:t>
            </a:r>
            <a:endParaRPr lang="en-US" altLang="ko-KR" sz="1000" dirty="0">
              <a:solidFill>
                <a:schemeClr val="tx1">
                  <a:lumMod val="65000"/>
                  <a:lumOff val="35000"/>
                </a:schemeClr>
              </a:solidFill>
              <a:latin typeface="Arial" panose="020B0604020202020204" pitchFamily="34" charset="0"/>
              <a:cs typeface="Arial" panose="020B0604020202020204" pitchFamily="34" charset="0"/>
            </a:endParaRPr>
          </a:p>
          <a:p>
            <a:pPr marL="171450" indent="-171450" latinLnBrk="1">
              <a:lnSpc>
                <a:spcPct val="150000"/>
              </a:lnSpc>
              <a:buFont typeface="Arial" panose="020B0604020202020204" pitchFamily="34" charset="0"/>
              <a:buChar char="•"/>
            </a:pP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Cyber </a:t>
            </a:r>
            <a:r>
              <a:rPr lang="en-US" altLang="ko-KR" sz="1000" dirty="0">
                <a:solidFill>
                  <a:schemeClr val="tx1">
                    <a:lumMod val="65000"/>
                    <a:lumOff val="35000"/>
                  </a:schemeClr>
                </a:solidFill>
                <a:latin typeface="Arial" panose="020B0604020202020204" pitchFamily="34" charset="0"/>
                <a:cs typeface="Arial" panose="020B0604020202020204" pitchFamily="34" charset="0"/>
              </a:rPr>
              <a:t>trade </a:t>
            </a: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theory</a:t>
            </a:r>
            <a:endParaRPr lang="en-US" altLang="ko-KR" sz="1000" dirty="0">
              <a:solidFill>
                <a:schemeClr val="tx1">
                  <a:lumMod val="65000"/>
                  <a:lumOff val="35000"/>
                </a:schemeClr>
              </a:solidFill>
              <a:latin typeface="Arial" panose="020B0604020202020204" pitchFamily="34" charset="0"/>
              <a:cs typeface="Arial" panose="020B0604020202020204" pitchFamily="34" charset="0"/>
            </a:endParaRPr>
          </a:p>
          <a:p>
            <a:pPr marL="171450" indent="-171450" latinLnBrk="1">
              <a:lnSpc>
                <a:spcPct val="150000"/>
              </a:lnSpc>
              <a:buFont typeface="Arial" panose="020B0604020202020204" pitchFamily="34" charset="0"/>
              <a:buChar char="•"/>
            </a:pP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E-business theory</a:t>
            </a:r>
            <a:endParaRPr lang="en-US" altLang="ko-KR" sz="1000" dirty="0">
              <a:solidFill>
                <a:schemeClr val="tx1">
                  <a:lumMod val="65000"/>
                  <a:lumOff val="35000"/>
                </a:schemeClr>
              </a:solidFill>
              <a:latin typeface="Arial" panose="020B0604020202020204" pitchFamily="34" charset="0"/>
              <a:cs typeface="Arial" panose="020B0604020202020204" pitchFamily="34" charset="0"/>
            </a:endParaRPr>
          </a:p>
          <a:p>
            <a:pPr marL="171450" indent="-171450" latinLnBrk="1">
              <a:lnSpc>
                <a:spcPct val="150000"/>
              </a:lnSpc>
              <a:buFont typeface="Arial" panose="020B0604020202020204" pitchFamily="34" charset="0"/>
              <a:buChar char="•"/>
            </a:pP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Determining </a:t>
            </a:r>
            <a:r>
              <a:rPr lang="en-US" altLang="ko-KR" sz="1000" dirty="0">
                <a:solidFill>
                  <a:schemeClr val="tx1">
                    <a:lumMod val="65000"/>
                    <a:lumOff val="35000"/>
                  </a:schemeClr>
                </a:solidFill>
                <a:latin typeface="Arial" panose="020B0604020202020204" pitchFamily="34" charset="0"/>
                <a:cs typeface="Arial" panose="020B0604020202020204" pitchFamily="34" charset="0"/>
              </a:rPr>
              <a:t>the country of origin related to the </a:t>
            </a: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FTA</a:t>
            </a:r>
            <a:endParaRPr lang="en-US" altLang="ko-KR" sz="1000" dirty="0">
              <a:solidFill>
                <a:schemeClr val="tx1">
                  <a:lumMod val="65000"/>
                  <a:lumOff val="35000"/>
                </a:schemeClr>
              </a:solidFill>
              <a:latin typeface="Arial" panose="020B0604020202020204" pitchFamily="34" charset="0"/>
              <a:cs typeface="Arial" panose="020B0604020202020204" pitchFamily="34" charset="0"/>
            </a:endParaRPr>
          </a:p>
          <a:p>
            <a:pPr marL="171450" indent="-171450" latinLnBrk="1">
              <a:lnSpc>
                <a:spcPct val="150000"/>
              </a:lnSpc>
              <a:buFont typeface="Arial" panose="020B0604020202020204" pitchFamily="34" charset="0"/>
              <a:buChar char="•"/>
            </a:pPr>
            <a:r>
              <a:rPr lang="en-US" altLang="ko-KR" sz="1000" dirty="0" smtClean="0">
                <a:solidFill>
                  <a:schemeClr val="tx1">
                    <a:lumMod val="65000"/>
                    <a:lumOff val="35000"/>
                  </a:schemeClr>
                </a:solidFill>
                <a:latin typeface="Arial" panose="020B0604020202020204" pitchFamily="34" charset="0"/>
                <a:cs typeface="Arial" panose="020B0604020202020204" pitchFamily="34" charset="0"/>
              </a:rPr>
              <a:t>Etc.</a:t>
            </a:r>
            <a:endParaRPr lang="ko-KR" altLang="ko-KR"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3" name="TextBox 32"/>
          <p:cNvSpPr txBox="1"/>
          <p:nvPr/>
        </p:nvSpPr>
        <p:spPr>
          <a:xfrm>
            <a:off x="2398130" y="5599952"/>
            <a:ext cx="2173870" cy="784830"/>
          </a:xfrm>
          <a:prstGeom prst="rect">
            <a:avLst/>
          </a:prstGeom>
          <a:noFill/>
        </p:spPr>
        <p:txBody>
          <a:bodyPr wrap="square" rtlCol="0">
            <a:spAutoFit/>
          </a:bodyPr>
          <a:lstStyle/>
          <a:p>
            <a:pPr algn="ctr" latinLnBrk="1">
              <a:lnSpc>
                <a:spcPct val="150000"/>
              </a:lnSpc>
            </a:pPr>
            <a:r>
              <a:rPr lang="en-US" altLang="ko-KR" sz="1000" b="1" dirty="0">
                <a:latin typeface="Arial" panose="020B0604020202020204" pitchFamily="34" charset="0"/>
                <a:cs typeface="Arial" panose="020B0604020202020204" pitchFamily="34" charset="0"/>
              </a:rPr>
              <a:t>The curriculum of trade studies expanded their range of </a:t>
            </a:r>
            <a:r>
              <a:rPr lang="en-US" altLang="ko-KR" sz="1000" b="1" dirty="0" smtClean="0">
                <a:latin typeface="Arial" panose="020B0604020202020204" pitchFamily="34" charset="0"/>
                <a:cs typeface="Arial" panose="020B0604020202020204" pitchFamily="34" charset="0"/>
              </a:rPr>
              <a:t>Economic education</a:t>
            </a:r>
            <a:endParaRPr lang="ko-KR" altLang="ko-KR" sz="1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4" name="TextBox 33"/>
          <p:cNvSpPr txBox="1"/>
          <p:nvPr/>
        </p:nvSpPr>
        <p:spPr>
          <a:xfrm>
            <a:off x="4567711" y="5599952"/>
            <a:ext cx="2173870" cy="784830"/>
          </a:xfrm>
          <a:prstGeom prst="rect">
            <a:avLst/>
          </a:prstGeom>
          <a:noFill/>
        </p:spPr>
        <p:txBody>
          <a:bodyPr wrap="square" rtlCol="0">
            <a:spAutoFit/>
          </a:bodyPr>
          <a:lstStyle/>
          <a:p>
            <a:pPr algn="ctr" latinLnBrk="1">
              <a:lnSpc>
                <a:spcPct val="150000"/>
              </a:lnSpc>
            </a:pPr>
            <a:r>
              <a:rPr lang="en-US" altLang="ko-KR" sz="1000" dirty="0" smtClean="0">
                <a:latin typeface="Arial" panose="020B0604020202020204" pitchFamily="34" charset="0"/>
                <a:cs typeface="Arial" panose="020B0604020202020204" pitchFamily="34" charset="0"/>
              </a:rPr>
              <a:t>Information </a:t>
            </a:r>
            <a:r>
              <a:rPr lang="en-US" altLang="ko-KR" sz="1000" dirty="0">
                <a:latin typeface="Arial" panose="020B0604020202020204" pitchFamily="34" charset="0"/>
                <a:cs typeface="Arial" panose="020B0604020202020204" pitchFamily="34" charset="0"/>
              </a:rPr>
              <a:t>education related to international trade had strengthened</a:t>
            </a:r>
            <a:endParaRPr lang="ko-KR" altLang="ko-KR" sz="10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319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10553</TotalTime>
  <Words>1266</Words>
  <Application>Microsoft Office PowerPoint</Application>
  <PresentationFormat>화면 슬라이드 쇼(4:3)</PresentationFormat>
  <Paragraphs>159</Paragraphs>
  <Slides>16</Slides>
  <Notes>16</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16</vt:i4>
      </vt:variant>
    </vt:vector>
  </HeadingPairs>
  <TitlesOfParts>
    <vt:vector size="23" baseType="lpstr">
      <vt:lpstr>Source Sans Pro</vt:lpstr>
      <vt:lpstr>맑은 고딕</vt:lpstr>
      <vt:lpstr>Arial</vt:lpstr>
      <vt:lpstr>Calibri</vt:lpstr>
      <vt:lpstr>Times New Roman</vt:lpstr>
      <vt:lpstr>Wingdings</vt:lpstr>
      <vt:lpstr>2_Office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Payscale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박도훈</dc:creator>
  <cp:lastModifiedBy>오윤진</cp:lastModifiedBy>
  <cp:revision>38</cp:revision>
  <cp:lastPrinted>2015-05-07T17:27:55Z</cp:lastPrinted>
  <dcterms:created xsi:type="dcterms:W3CDTF">2012-12-20T21:56:35Z</dcterms:created>
  <dcterms:modified xsi:type="dcterms:W3CDTF">2021-12-03T11:46:07Z</dcterms:modified>
</cp:coreProperties>
</file>